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Lst>
  <p:sldSz cy="13716000" cx="24384000"/>
  <p:notesSz cx="6858000" cy="9144000"/>
  <p:embeddedFontLst>
    <p:embeddedFont>
      <p:font typeface="Barlow"/>
      <p:regular r:id="rId38"/>
      <p:bold r:id="rId39"/>
      <p:italic r:id="rId40"/>
      <p:boldItalic r:id="rId4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1CA3EF84-824E-4598-A4F7-EBDE01207CCF}">
  <a:tblStyle styleId="{1CA3EF84-824E-4598-A4F7-EBDE01207CCF}"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Barlow-italic.fntdata"/><Relationship Id="rId20" Type="http://schemas.openxmlformats.org/officeDocument/2006/relationships/slide" Target="slides/slide15.xml"/><Relationship Id="rId41" Type="http://schemas.openxmlformats.org/officeDocument/2006/relationships/font" Target="fonts/Barlow-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Barlow-bold.fntdata"/><Relationship Id="rId16" Type="http://schemas.openxmlformats.org/officeDocument/2006/relationships/slide" Target="slides/slide11.xml"/><Relationship Id="rId38" Type="http://schemas.openxmlformats.org/officeDocument/2006/relationships/font" Target="fonts/Barlow-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ventbrite.com/blog/academy/5-tips-to-improve-student-engagement/"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ventbrite.com/blog/academy/5-tips-to-improve-student-engagement/" TargetMode="Externa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e058318f9_8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e058318f9_8_2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You can change up your location to adjust where your school is or other schools etc.</a:t>
            </a:r>
            <a:endParaRPr/>
          </a:p>
          <a:p>
            <a:pPr indent="0" lvl="0" marL="0" rtl="0" algn="l">
              <a:spcBef>
                <a:spcPts val="0"/>
              </a:spcBef>
              <a:spcAft>
                <a:spcPts val="0"/>
              </a:spcAft>
              <a:buNone/>
            </a:pPr>
            <a:r>
              <a:rPr lang="en-US"/>
              <a:t>You cna choose your music preference </a:t>
            </a:r>
            <a:endParaRPr/>
          </a:p>
          <a:p>
            <a:pPr indent="0" lvl="0" marL="0" rtl="0" algn="l">
              <a:spcBef>
                <a:spcPts val="0"/>
              </a:spcBef>
              <a:spcAft>
                <a:spcPts val="0"/>
              </a:spcAft>
              <a:buNone/>
            </a:pPr>
            <a:r>
              <a:rPr lang="en-US"/>
              <a:t>Shows summary of artist + some songs they have + link to where you can buy + price</a:t>
            </a:r>
            <a:endParaRPr/>
          </a:p>
        </p:txBody>
      </p:sp>
      <p:sp>
        <p:nvSpPr>
          <p:cNvPr id="500" name="Google Shape;500;g5e058318f9_8_2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3" name="Shape 513"/>
        <p:cNvGrpSpPr/>
        <p:nvPr/>
      </p:nvGrpSpPr>
      <p:grpSpPr>
        <a:xfrm>
          <a:off x="0" y="0"/>
          <a:ext cx="0" cy="0"/>
          <a:chOff x="0" y="0"/>
          <a:chExt cx="0" cy="0"/>
        </a:xfrm>
      </p:grpSpPr>
      <p:sp>
        <p:nvSpPr>
          <p:cNvPr id="514" name="Google Shape;514;g5e058318f9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As mentioned before, we have events that are curated towards the person along with our qualified distress tickets</a:t>
            </a:r>
            <a:endParaRPr/>
          </a:p>
          <a:p>
            <a:pPr indent="0" lvl="0" marL="0" rtl="0" algn="l">
              <a:spcBef>
                <a:spcPts val="0"/>
              </a:spcBef>
              <a:spcAft>
                <a:spcPts val="0"/>
              </a:spcAft>
              <a:buNone/>
            </a:pPr>
            <a:r>
              <a:rPr lang="en-US"/>
              <a:t>Low prices since it will be under a threshold and we have that free perk</a:t>
            </a:r>
            <a:endParaRPr/>
          </a:p>
          <a:p>
            <a:pPr indent="0" lvl="0" marL="0" rtl="0" algn="l">
              <a:spcBef>
                <a:spcPts val="0"/>
              </a:spcBef>
              <a:spcAft>
                <a:spcPts val="0"/>
              </a:spcAft>
              <a:buNone/>
            </a:pPr>
            <a:r>
              <a:rPr lang="en-US"/>
              <a:t>Geographic filter is able to be adjust based off your school and radius</a:t>
            </a:r>
            <a:endParaRPr/>
          </a:p>
          <a:p>
            <a:pPr indent="0" lvl="0" marL="0" rtl="0" algn="l">
              <a:spcBef>
                <a:spcPts val="0"/>
              </a:spcBef>
              <a:spcAft>
                <a:spcPts val="0"/>
              </a:spcAft>
              <a:buNone/>
            </a:pPr>
            <a:r>
              <a:rPr lang="en-US"/>
              <a:t>Student memebership taht you can only use for .edu to maintain exclusivtiy </a:t>
            </a:r>
            <a:endParaRPr/>
          </a:p>
        </p:txBody>
      </p:sp>
      <p:sp>
        <p:nvSpPr>
          <p:cNvPr id="515" name="Google Shape;515;g5e058318f9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3" name="Shape 533"/>
        <p:cNvGrpSpPr/>
        <p:nvPr/>
      </p:nvGrpSpPr>
      <p:grpSpPr>
        <a:xfrm>
          <a:off x="0" y="0"/>
          <a:ext cx="0" cy="0"/>
          <a:chOff x="0" y="0"/>
          <a:chExt cx="0" cy="0"/>
        </a:xfrm>
      </p:grpSpPr>
      <p:sp>
        <p:nvSpPr>
          <p:cNvPr id="534" name="Google Shape;534;g5e177fc477_3_3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This will greatly benefit Ticketmaster in 3 different major categories, the Students, the Artists, and of course Ticketmaster</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Students</a:t>
            </a:r>
            <a:endParaRPr/>
          </a:p>
          <a:p>
            <a:pPr indent="-317500" lvl="0" marL="457200" rtl="0" algn="l">
              <a:spcBef>
                <a:spcPts val="0"/>
              </a:spcBef>
              <a:spcAft>
                <a:spcPts val="0"/>
              </a:spcAft>
              <a:buSzPts val="1400"/>
              <a:buChar char="-"/>
            </a:pPr>
            <a:r>
              <a:rPr lang="en-US"/>
              <a:t>cheap tickets</a:t>
            </a:r>
            <a:endParaRPr/>
          </a:p>
          <a:p>
            <a:pPr indent="-317500" lvl="1" marL="914400" rtl="0" algn="l">
              <a:spcBef>
                <a:spcPts val="0"/>
              </a:spcBef>
              <a:spcAft>
                <a:spcPts val="0"/>
              </a:spcAft>
              <a:buSzPts val="1400"/>
              <a:buChar char="-"/>
            </a:pPr>
            <a:r>
              <a:rPr lang="en-US"/>
              <a:t>College Student are always looking for cheap fun activities to do on the weekend so the cheap and affordable tickets will provide a </a:t>
            </a:r>
            <a:r>
              <a:rPr lang="en-US"/>
              <a:t>spontaneous</a:t>
            </a:r>
            <a:r>
              <a:rPr lang="en-US"/>
              <a:t> adventure for many college students.</a:t>
            </a:r>
            <a:endParaRPr/>
          </a:p>
          <a:p>
            <a:pPr indent="-317500" lvl="0" marL="457200" rtl="0" algn="l">
              <a:spcBef>
                <a:spcPts val="0"/>
              </a:spcBef>
              <a:spcAft>
                <a:spcPts val="0"/>
              </a:spcAft>
              <a:buSzPts val="1400"/>
              <a:buChar char="-"/>
            </a:pPr>
            <a:r>
              <a:rPr lang="en-US"/>
              <a:t>exclusivity</a:t>
            </a:r>
            <a:endParaRPr/>
          </a:p>
          <a:p>
            <a:pPr indent="-317500" lvl="1" marL="914400" rtl="0" algn="l">
              <a:spcBef>
                <a:spcPts val="0"/>
              </a:spcBef>
              <a:spcAft>
                <a:spcPts val="0"/>
              </a:spcAft>
              <a:buSzPts val="1400"/>
              <a:buChar char="-"/>
            </a:pPr>
            <a:r>
              <a:rPr lang="en-US"/>
              <a:t>Due to the fact that they need a .edu address to sign up with. Students are going to see that this event is tailored towards their college and that by going to this event there will be potential for them to meet new people from their school. </a:t>
            </a:r>
            <a:endParaRPr/>
          </a:p>
          <a:p>
            <a:pPr indent="-317500" lvl="0" marL="457200" rtl="0" algn="l">
              <a:spcBef>
                <a:spcPts val="0"/>
              </a:spcBef>
              <a:spcAft>
                <a:spcPts val="0"/>
              </a:spcAft>
              <a:buSzPts val="1400"/>
              <a:buChar char="-"/>
            </a:pPr>
            <a:r>
              <a:rPr lang="en-US"/>
              <a:t>location</a:t>
            </a:r>
            <a:endParaRPr/>
          </a:p>
          <a:p>
            <a:pPr indent="-317500" lvl="1" marL="914400" rtl="0" algn="l">
              <a:spcBef>
                <a:spcPts val="0"/>
              </a:spcBef>
              <a:spcAft>
                <a:spcPts val="0"/>
              </a:spcAft>
              <a:buSzPts val="1400"/>
              <a:buChar char="-"/>
            </a:pPr>
            <a:r>
              <a:rPr lang="en-US"/>
              <a:t>The students will only be alerted if the event is happening near their college.</a:t>
            </a:r>
            <a:endParaRPr/>
          </a:p>
          <a:p>
            <a:pPr indent="-317500" lvl="0" marL="457200" rtl="0" algn="l">
              <a:spcBef>
                <a:spcPts val="0"/>
              </a:spcBef>
              <a:spcAft>
                <a:spcPts val="0"/>
              </a:spcAft>
              <a:buSzPts val="1400"/>
              <a:buChar char="-"/>
            </a:pPr>
            <a:r>
              <a:rPr lang="en-US"/>
              <a:t>last minute</a:t>
            </a:r>
            <a:endParaRPr/>
          </a:p>
          <a:p>
            <a:pPr indent="-317500" lvl="1" marL="914400" rtl="0" algn="l">
              <a:spcBef>
                <a:spcPts val="0"/>
              </a:spcBef>
              <a:spcAft>
                <a:spcPts val="0"/>
              </a:spcAft>
              <a:buSzPts val="1400"/>
              <a:buChar char="-"/>
            </a:pPr>
            <a:r>
              <a:rPr lang="en-US"/>
              <a:t>Since college Students are constantly doing things last minute anyway this would be the perfect demographic for last minute sales.</a:t>
            </a:r>
            <a:endParaRPr/>
          </a:p>
          <a:p>
            <a:pPr indent="0" lvl="0" marL="0" rtl="0" algn="l">
              <a:spcBef>
                <a:spcPts val="0"/>
              </a:spcBef>
              <a:spcAft>
                <a:spcPts val="0"/>
              </a:spcAft>
              <a:buNone/>
            </a:pPr>
            <a:r>
              <a:rPr lang="en-US"/>
              <a:t>Artist/ Venues:</a:t>
            </a:r>
            <a:endParaRPr/>
          </a:p>
          <a:p>
            <a:pPr indent="-317500" lvl="0" marL="457200" rtl="0" algn="l">
              <a:spcBef>
                <a:spcPts val="0"/>
              </a:spcBef>
              <a:spcAft>
                <a:spcPts val="0"/>
              </a:spcAft>
              <a:buSzPts val="1400"/>
              <a:buChar char="-"/>
            </a:pPr>
            <a:r>
              <a:rPr lang="en-US"/>
              <a:t>1. Discovery of New Audiences</a:t>
            </a:r>
            <a:endParaRPr/>
          </a:p>
          <a:p>
            <a:pPr indent="-317500" lvl="1" marL="914400" rtl="0" algn="l">
              <a:spcBef>
                <a:spcPts val="0"/>
              </a:spcBef>
              <a:spcAft>
                <a:spcPts val="0"/>
              </a:spcAft>
              <a:buSzPts val="1400"/>
              <a:buChar char="-"/>
            </a:pPr>
            <a:r>
              <a:rPr lang="en-US"/>
              <a:t>Students who might not know much about the artist would be willing to go just based off the fact that this nearby is so cheap and </a:t>
            </a:r>
            <a:r>
              <a:rPr lang="en-US"/>
              <a:t>convenient</a:t>
            </a:r>
            <a:r>
              <a:rPr lang="en-US"/>
              <a:t> and might end up liking this artist.</a:t>
            </a:r>
            <a:endParaRPr/>
          </a:p>
          <a:p>
            <a:pPr indent="-317500" lvl="0" marL="457200" rtl="0" algn="l">
              <a:spcBef>
                <a:spcPts val="0"/>
              </a:spcBef>
              <a:spcAft>
                <a:spcPts val="0"/>
              </a:spcAft>
              <a:buSzPts val="1400"/>
              <a:buChar char="-"/>
            </a:pPr>
            <a:r>
              <a:rPr lang="en-US"/>
              <a:t>2. Artist Expansion</a:t>
            </a:r>
            <a:endParaRPr/>
          </a:p>
          <a:p>
            <a:pPr indent="-317500" lvl="1" marL="914400" rtl="0" algn="l">
              <a:spcBef>
                <a:spcPts val="0"/>
              </a:spcBef>
              <a:spcAft>
                <a:spcPts val="0"/>
              </a:spcAft>
              <a:buSzPts val="1400"/>
              <a:buChar char="-"/>
            </a:pPr>
            <a:r>
              <a:rPr lang="en-US"/>
              <a:t>and with Artist expansion. Artists are always looking for to know who their fans are, especially their college bases. This would allow artists to know exactly who their fans are and their potential fans who maybe are just discovering this new artist.</a:t>
            </a:r>
            <a:endParaRPr/>
          </a:p>
          <a:p>
            <a:pPr indent="-317500" lvl="0" marL="457200" rtl="0" algn="l">
              <a:spcBef>
                <a:spcPts val="0"/>
              </a:spcBef>
              <a:spcAft>
                <a:spcPts val="0"/>
              </a:spcAft>
              <a:buSzPts val="1400"/>
              <a:buChar char="-"/>
            </a:pPr>
            <a:r>
              <a:rPr lang="en-US"/>
              <a:t>3. Fuller Venues</a:t>
            </a:r>
            <a:endParaRPr/>
          </a:p>
          <a:p>
            <a:pPr indent="-317500" lvl="1" marL="914400" rtl="0" algn="l">
              <a:spcBef>
                <a:spcPts val="0"/>
              </a:spcBef>
              <a:spcAft>
                <a:spcPts val="0"/>
              </a:spcAft>
              <a:buSzPts val="1400"/>
              <a:buChar char="-"/>
            </a:pPr>
            <a:r>
              <a:rPr lang="en-US"/>
              <a:t>And Of Course this will increase the Ticket Sell Thru</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ticketmaster</a:t>
            </a:r>
            <a:endParaRPr/>
          </a:p>
          <a:p>
            <a:pPr indent="-317500" lvl="0" marL="457200" rtl="0" algn="l">
              <a:spcBef>
                <a:spcPts val="0"/>
              </a:spcBef>
              <a:spcAft>
                <a:spcPts val="0"/>
              </a:spcAft>
              <a:buSzPts val="1400"/>
              <a:buChar char="-"/>
            </a:pPr>
            <a:r>
              <a:rPr lang="en-US"/>
              <a:t>1. Increased Revenue</a:t>
            </a:r>
            <a:endParaRPr/>
          </a:p>
          <a:p>
            <a:pPr indent="-317500" lvl="1" marL="914400" rtl="0" algn="l">
              <a:spcBef>
                <a:spcPts val="0"/>
              </a:spcBef>
              <a:spcAft>
                <a:spcPts val="0"/>
              </a:spcAft>
              <a:buSzPts val="1400"/>
              <a:buChar char="-"/>
            </a:pPr>
            <a:r>
              <a:rPr lang="en-US"/>
              <a:t>Of course more ticket sales will lead to more profit</a:t>
            </a:r>
            <a:endParaRPr/>
          </a:p>
          <a:p>
            <a:pPr indent="-317500" lvl="0" marL="457200" rtl="0" algn="l">
              <a:spcBef>
                <a:spcPts val="0"/>
              </a:spcBef>
              <a:spcAft>
                <a:spcPts val="0"/>
              </a:spcAft>
              <a:buSzPts val="1400"/>
              <a:buChar char="-"/>
            </a:pPr>
            <a:r>
              <a:rPr lang="en-US"/>
              <a:t>2. Secure Ticketing</a:t>
            </a:r>
            <a:endParaRPr/>
          </a:p>
          <a:p>
            <a:pPr indent="-317500" lvl="1" marL="914400" rtl="0" algn="l">
              <a:spcBef>
                <a:spcPts val="0"/>
              </a:spcBef>
              <a:spcAft>
                <a:spcPts val="0"/>
              </a:spcAft>
              <a:buSzPts val="1400"/>
              <a:buChar char="-"/>
            </a:pPr>
            <a:r>
              <a:rPr lang="en-US"/>
              <a:t>The .edu address would add an extra layer of security because it is</a:t>
            </a:r>
            <a:r>
              <a:rPr lang="en-US"/>
              <a:t> difficult for brokers to make false accounts with a .edu address and only</a:t>
            </a:r>
            <a:endParaRPr/>
          </a:p>
          <a:p>
            <a:pPr indent="-317500" lvl="0" marL="457200" rtl="0" algn="l">
              <a:spcBef>
                <a:spcPts val="0"/>
              </a:spcBef>
              <a:spcAft>
                <a:spcPts val="0"/>
              </a:spcAft>
              <a:buSzPts val="1400"/>
              <a:buChar char="-"/>
            </a:pPr>
            <a:r>
              <a:rPr lang="en-US"/>
              <a:t>3. Loyalty to </a:t>
            </a:r>
            <a:r>
              <a:rPr lang="en-US"/>
              <a:t>TM Brand</a:t>
            </a:r>
            <a:endParaRPr/>
          </a:p>
          <a:p>
            <a:pPr indent="-317500" lvl="1" marL="914400" rtl="0" algn="l">
              <a:spcBef>
                <a:spcPts val="0"/>
              </a:spcBef>
              <a:spcAft>
                <a:spcPts val="0"/>
              </a:spcAft>
              <a:buSzPts val="1400"/>
              <a:buChar char="-"/>
            </a:pPr>
            <a:r>
              <a:rPr lang="en-US"/>
              <a:t>Drive fan loyalty and build fan relations into a new demographic</a:t>
            </a:r>
            <a:endParaRPr/>
          </a:p>
          <a:p>
            <a:pPr indent="-317500" lvl="0" marL="457200" rtl="0" algn="l">
              <a:spcBef>
                <a:spcPts val="0"/>
              </a:spcBef>
              <a:spcAft>
                <a:spcPts val="0"/>
              </a:spcAft>
              <a:buSzPts val="1400"/>
              <a:buChar char="-"/>
            </a:pPr>
            <a:r>
              <a:rPr lang="en-US"/>
              <a:t>4. Artist Loyalty</a:t>
            </a:r>
            <a:endParaRPr/>
          </a:p>
          <a:p>
            <a:pPr indent="-317500" lvl="1" marL="914400" rtl="0" algn="l">
              <a:spcBef>
                <a:spcPts val="0"/>
              </a:spcBef>
              <a:spcAft>
                <a:spcPts val="0"/>
              </a:spcAft>
              <a:buSzPts val="1400"/>
              <a:buChar char="-"/>
            </a:pPr>
            <a:r>
              <a:rPr lang="en-US"/>
              <a:t>Ticketmaster’s ability to provide a route to reach younger audience will definitely peak Artist’s interest in trying to reach this audience.</a:t>
            </a:r>
            <a:endParaRPr/>
          </a:p>
          <a:p>
            <a:pPr indent="0" lvl="0" marL="0" rtl="0" algn="l">
              <a:spcBef>
                <a:spcPts val="0"/>
              </a:spcBef>
              <a:spcAft>
                <a:spcPts val="0"/>
              </a:spcAft>
              <a:buNone/>
            </a:pPr>
            <a:r>
              <a:rPr lang="en-US"/>
              <a:t>  </a:t>
            </a:r>
            <a:endParaRPr/>
          </a:p>
          <a:p>
            <a:pPr indent="0" lvl="0" marL="0" rtl="0" algn="l">
              <a:spcBef>
                <a:spcPts val="0"/>
              </a:spcBef>
              <a:spcAft>
                <a:spcPts val="0"/>
              </a:spcAft>
              <a:buNone/>
            </a:pPr>
            <a:r>
              <a:t/>
            </a:r>
            <a:endParaRPr>
              <a:solidFill>
                <a:srgbClr val="000000"/>
              </a:solidFill>
              <a:latin typeface="Times New Roman"/>
              <a:ea typeface="Times New Roman"/>
              <a:cs typeface="Times New Roman"/>
              <a:sym typeface="Times New Roman"/>
            </a:endParaRPr>
          </a:p>
        </p:txBody>
      </p:sp>
      <p:sp>
        <p:nvSpPr>
          <p:cNvPr id="535" name="Google Shape;535;g5e177fc477_3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Google Shape;554;g5db3386a21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5" name="Google Shape;555;g5db3386a2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g5e058318f9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add hip hop artists </a:t>
            </a:r>
            <a:endParaRPr/>
          </a:p>
          <a:p>
            <a:pPr indent="0" lvl="0" marL="0" rtl="0" algn="l">
              <a:spcBef>
                <a:spcPts val="0"/>
              </a:spcBef>
              <a:spcAft>
                <a:spcPts val="0"/>
              </a:spcAft>
              <a:buNone/>
            </a:pPr>
            <a:r>
              <a:rPr lang="en-US"/>
              <a:t>slides:</a:t>
            </a:r>
            <a:endParaRPr/>
          </a:p>
          <a:p>
            <a:pPr indent="-317500" lvl="0" marL="457200" rtl="0" algn="l">
              <a:spcBef>
                <a:spcPts val="0"/>
              </a:spcBef>
              <a:spcAft>
                <a:spcPts val="0"/>
              </a:spcAft>
              <a:buSzPts val="1400"/>
              <a:buAutoNum type="arabicPeriod"/>
            </a:pPr>
            <a:r>
              <a:rPr lang="en-US"/>
              <a:t>intro  to rap package “what” </a:t>
            </a:r>
            <a:endParaRPr/>
          </a:p>
          <a:p>
            <a:pPr indent="-317500" lvl="0" marL="457200" rtl="0" algn="l">
              <a:spcBef>
                <a:spcPts val="0"/>
              </a:spcBef>
              <a:spcAft>
                <a:spcPts val="0"/>
              </a:spcAft>
              <a:buSzPts val="1400"/>
              <a:buAutoNum type="arabicPeriod"/>
            </a:pPr>
            <a:r>
              <a:rPr lang="en-US"/>
              <a:t>streaming and sales indication “why”</a:t>
            </a:r>
            <a:endParaRPr/>
          </a:p>
          <a:p>
            <a:pPr indent="-317500" lvl="0" marL="457200" rtl="0" algn="l">
              <a:spcBef>
                <a:spcPts val="0"/>
              </a:spcBef>
              <a:spcAft>
                <a:spcPts val="0"/>
              </a:spcAft>
              <a:buSzPts val="1400"/>
              <a:buAutoNum type="arabicPeriod"/>
            </a:pPr>
            <a:r>
              <a:rPr lang="en-US"/>
              <a:t>case study</a:t>
            </a:r>
            <a:endParaRPr/>
          </a:p>
          <a:p>
            <a:pPr indent="-317500" lvl="0" marL="457200" rtl="0" algn="l">
              <a:spcBef>
                <a:spcPts val="0"/>
              </a:spcBef>
              <a:spcAft>
                <a:spcPts val="0"/>
              </a:spcAft>
              <a:buSzPts val="1400"/>
              <a:buAutoNum type="arabicPeriod"/>
            </a:pPr>
            <a:r>
              <a:rPr lang="en-US"/>
              <a:t>marketing/why is it good/ push notification </a:t>
            </a:r>
            <a:endParaRPr/>
          </a:p>
          <a:p>
            <a:pPr indent="-317500" lvl="1" marL="914400" rtl="0" algn="l">
              <a:spcBef>
                <a:spcPts val="0"/>
              </a:spcBef>
              <a:spcAft>
                <a:spcPts val="0"/>
              </a:spcAft>
              <a:buSzPts val="1400"/>
              <a:buAutoNum type="alphaLcPeriod"/>
            </a:pPr>
            <a:r>
              <a:rPr lang="en-US"/>
              <a:t>simplicity </a:t>
            </a:r>
            <a:endParaRPr/>
          </a:p>
          <a:p>
            <a:pPr indent="-317500" lvl="1" marL="914400" rtl="0" algn="l">
              <a:spcBef>
                <a:spcPts val="0"/>
              </a:spcBef>
              <a:spcAft>
                <a:spcPts val="0"/>
              </a:spcAft>
              <a:buSzPts val="1400"/>
              <a:buAutoNum type="alphaLcPeriod"/>
            </a:pPr>
            <a:r>
              <a:rPr lang="en-US"/>
              <a:t>mobile enabled </a:t>
            </a:r>
            <a:endParaRPr/>
          </a:p>
          <a:p>
            <a:pPr indent="-317500" lvl="1" marL="914400" rtl="0" algn="l">
              <a:spcBef>
                <a:spcPts val="0"/>
              </a:spcBef>
              <a:spcAft>
                <a:spcPts val="0"/>
              </a:spcAft>
              <a:buSzPts val="1400"/>
              <a:buAutoNum type="alphaLcPeriod"/>
            </a:pPr>
            <a:r>
              <a:t/>
            </a:r>
            <a:endParaRPr/>
          </a:p>
          <a:p>
            <a:pPr indent="0" lvl="0" marL="0" rtl="0" algn="l">
              <a:spcBef>
                <a:spcPts val="0"/>
              </a:spcBef>
              <a:spcAft>
                <a:spcPts val="0"/>
              </a:spcAft>
              <a:buNone/>
            </a:pPr>
            <a:r>
              <a:t/>
            </a:r>
            <a:endParaRPr/>
          </a:p>
        </p:txBody>
      </p:sp>
      <p:sp>
        <p:nvSpPr>
          <p:cNvPr id="562" name="Google Shape;562;g5e058318f9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g5e058318f9_1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5e058318f9_1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000000"/>
                </a:solidFill>
                <a:latin typeface="Arial"/>
                <a:ea typeface="Arial"/>
                <a:cs typeface="Arial"/>
                <a:sym typeface="Arial"/>
              </a:rPr>
              <a:t>Why Rap? Let me explain...</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a:solidFill>
                  <a:srgbClr val="000000"/>
                </a:solidFill>
                <a:latin typeface="Arial"/>
                <a:ea typeface="Arial"/>
                <a:cs typeface="Arial"/>
                <a:sym typeface="Arial"/>
              </a:rPr>
              <a:t>As you can see there are three graphs we’ll be focusing on here. For starters we’ll focus with the big bar graph. </a:t>
            </a:r>
            <a:r>
              <a:rPr lang="en-US">
                <a:solidFill>
                  <a:srgbClr val="000000"/>
                </a:solidFill>
                <a:highlight>
                  <a:srgbClr val="FFFF00"/>
                </a:highlight>
                <a:latin typeface="Arial"/>
                <a:ea typeface="Arial"/>
                <a:cs typeface="Arial"/>
                <a:sym typeface="Arial"/>
              </a:rPr>
              <a:t>Here we have a comparison between the Top 5 artists of Country and Hip-Hop of 2019. So these are the Top 5 artists of their respective genres. These sales numbers represent the number of albums, TEA (Track Equivalent Album) and SEA (Stream Equivalent Album) per artist for the year of 2019.</a:t>
            </a:r>
            <a:endParaRPr>
              <a:solidFill>
                <a:srgbClr val="000000"/>
              </a:solidFill>
              <a:highlight>
                <a:srgbClr val="FFFF00"/>
              </a:highlight>
              <a:latin typeface="Arial"/>
              <a:ea typeface="Arial"/>
              <a:cs typeface="Arial"/>
              <a:sym typeface="Arial"/>
            </a:endParaRPr>
          </a:p>
          <a:p>
            <a:pPr indent="0" lvl="0" marL="0" rtl="0" algn="l">
              <a:lnSpc>
                <a:spcPct val="115000"/>
              </a:lnSpc>
              <a:spcBef>
                <a:spcPts val="0"/>
              </a:spcBef>
              <a:spcAft>
                <a:spcPts val="0"/>
              </a:spcAft>
              <a:buNone/>
            </a:pPr>
            <a:r>
              <a:t/>
            </a:r>
            <a:endParaRPr>
              <a:solidFill>
                <a:srgbClr val="000000"/>
              </a:solidFill>
              <a:highlight>
                <a:srgbClr val="FFFF00"/>
              </a:highlight>
              <a:latin typeface="Arial"/>
              <a:ea typeface="Arial"/>
              <a:cs typeface="Arial"/>
              <a:sym typeface="Arial"/>
            </a:endParaRPr>
          </a:p>
          <a:p>
            <a:pPr indent="0" lvl="0" marL="0" rtl="0" algn="l">
              <a:lnSpc>
                <a:spcPct val="115000"/>
              </a:lnSpc>
              <a:spcBef>
                <a:spcPts val="0"/>
              </a:spcBef>
              <a:spcAft>
                <a:spcPts val="0"/>
              </a:spcAft>
              <a:buNone/>
            </a:pPr>
            <a:r>
              <a:rPr lang="en-US">
                <a:solidFill>
                  <a:srgbClr val="000000"/>
                </a:solidFill>
                <a:latin typeface="Arial"/>
                <a:ea typeface="Arial"/>
                <a:cs typeface="Arial"/>
                <a:sym typeface="Arial"/>
              </a:rPr>
              <a:t>Moving onto the two pie charts on the left, we have the Top 10 artists in the WHOLE music industry (as of June 27, 2019). </a:t>
            </a:r>
            <a:r>
              <a:rPr lang="en-US">
                <a:solidFill>
                  <a:srgbClr val="000000"/>
                </a:solidFill>
                <a:highlight>
                  <a:srgbClr val="FFFF00"/>
                </a:highlight>
                <a:latin typeface="Arial"/>
                <a:ea typeface="Arial"/>
                <a:cs typeface="Arial"/>
                <a:sym typeface="Arial"/>
              </a:rPr>
              <a:t>Of these Top 10 artists, there are 7 which fall under the Hip-Hop genre such as Drake, Travis Scott etc. Moving to the graph below, these 7 artists make up 60% of streaming on-demand audio in the Top 10 artists of 2019. </a:t>
            </a:r>
            <a:r>
              <a:rPr lang="en-US">
                <a:solidFill>
                  <a:srgbClr val="000000"/>
                </a:solidFill>
                <a:latin typeface="Arial"/>
                <a:ea typeface="Arial"/>
                <a:cs typeface="Arial"/>
                <a:sym typeface="Arial"/>
              </a:rPr>
              <a:t>Now, what does that tell us? It tells us that this is a viable market to expand on in terms of a megaticket idea for this genre. It tells us that the market is there and the interest is there in today’s day and age. Just to compare,</a:t>
            </a:r>
            <a:r>
              <a:rPr lang="en-US">
                <a:solidFill>
                  <a:srgbClr val="000000"/>
                </a:solidFill>
                <a:highlight>
                  <a:srgbClr val="FFFF00"/>
                </a:highlight>
                <a:latin typeface="Arial"/>
                <a:ea typeface="Arial"/>
                <a:cs typeface="Arial"/>
                <a:sym typeface="Arial"/>
              </a:rPr>
              <a:t> for past country events partnered with Live Nation, Ticketmaster recorded a 78% average sell through per event while in the Hip-Hop category, Ticketmaster recorded an 83% sell through with Live Nation. What does that tell us? It tells us that venues with rap concerts generally sell more of their tickets.</a:t>
            </a:r>
            <a:endParaRPr>
              <a:solidFill>
                <a:srgbClr val="000000"/>
              </a:solidFill>
              <a:highlight>
                <a:srgbClr val="FFFF00"/>
              </a:highlight>
              <a:latin typeface="Arial"/>
              <a:ea typeface="Arial"/>
              <a:cs typeface="Arial"/>
              <a:sym typeface="Arial"/>
            </a:endParaRPr>
          </a:p>
          <a:p>
            <a:pPr indent="0" lvl="0" marL="0" rtl="0" algn="l">
              <a:lnSpc>
                <a:spcPct val="115000"/>
              </a:lnSpc>
              <a:spcBef>
                <a:spcPts val="0"/>
              </a:spcBef>
              <a:spcAft>
                <a:spcPts val="0"/>
              </a:spcAft>
              <a:buNone/>
            </a:pPr>
            <a:r>
              <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a:solidFill>
                  <a:srgbClr val="000000"/>
                </a:solidFill>
                <a:latin typeface="Arial"/>
                <a:ea typeface="Arial"/>
                <a:cs typeface="Arial"/>
                <a:sym typeface="Arial"/>
              </a:rPr>
              <a:t>Ticketmaster conducted 284 country events compared to 427 events for R&amp;B/Hip-Hop through Livenation. Overall, Ticketmaster sold roughly 1,336,123  tickets for the country genre. In the Hip-Hop genre, they sold 789,378 plus tickets in the US.</a:t>
            </a:r>
            <a:endParaRPr>
              <a:latin typeface="Arial"/>
              <a:ea typeface="Arial"/>
              <a:cs typeface="Arial"/>
              <a:sym typeface="Arial"/>
            </a:endParaRPr>
          </a:p>
        </p:txBody>
      </p:sp>
      <p:sp>
        <p:nvSpPr>
          <p:cNvPr id="578" name="Google Shape;578;g5e058318f9_10_1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5e058318f9_9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don’t compare to country. just show hip hop </a:t>
            </a:r>
            <a:endParaRPr/>
          </a:p>
          <a:p>
            <a:pPr indent="0" lvl="0" marL="0" rtl="0" algn="l">
              <a:spcBef>
                <a:spcPts val="0"/>
              </a:spcBef>
              <a:spcAft>
                <a:spcPts val="0"/>
              </a:spcAft>
              <a:buNone/>
            </a:pPr>
            <a:r>
              <a:rPr lang="en-US"/>
              <a:t>geo map/graph </a:t>
            </a:r>
            <a:endParaRPr/>
          </a:p>
          <a:p>
            <a:pPr indent="0" lvl="0" marL="0" rtl="0" algn="l">
              <a:spcBef>
                <a:spcPts val="0"/>
              </a:spcBef>
              <a:spcAft>
                <a:spcPts val="0"/>
              </a:spcAft>
              <a:buNone/>
            </a:pPr>
            <a:r>
              <a:rPr lang="en-US"/>
              <a:t>you can see the size of the markets we are going to start in atlanta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look at Live Nation Amps</a:t>
            </a:r>
            <a:endParaRPr/>
          </a:p>
          <a:p>
            <a:pPr indent="0" lvl="0" marL="0" rtl="0" algn="l">
              <a:spcBef>
                <a:spcPts val="0"/>
              </a:spcBef>
              <a:spcAft>
                <a:spcPts val="0"/>
              </a:spcAft>
              <a:buNone/>
            </a:pPr>
            <a:r>
              <a:rPr lang="en-US"/>
              <a:t>drive current consumer traffic</a:t>
            </a:r>
            <a:endParaRPr/>
          </a:p>
        </p:txBody>
      </p:sp>
      <p:sp>
        <p:nvSpPr>
          <p:cNvPr id="601" name="Google Shape;601;g5e058318f9_9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g5e058318f9_9_3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000">
                <a:solidFill>
                  <a:srgbClr val="000000"/>
                </a:solidFill>
                <a:latin typeface="Arial"/>
                <a:ea typeface="Arial"/>
                <a:cs typeface="Arial"/>
                <a:sym typeface="Arial"/>
              </a:rPr>
              <a:t>Are we making a profit per customer compared to them buying each ticket separately?  This is sold as a package ticket on TM.com with the contractual service charges for that price point.  We would make whatever our portion of that service charge is per package sold. - Justin Atkins, </a:t>
            </a:r>
            <a:r>
              <a:rPr lang="en-US" sz="1000">
                <a:solidFill>
                  <a:srgbClr val="000000"/>
                </a:solidFill>
                <a:highlight>
                  <a:schemeClr val="lt1"/>
                </a:highlight>
                <a:latin typeface="Arial"/>
                <a:ea typeface="Arial"/>
                <a:cs typeface="Arial"/>
                <a:sym typeface="Arial"/>
              </a:rPr>
              <a:t>Sr. Artist &amp; Promoter Relations Manager</a:t>
            </a:r>
            <a:endParaRPr sz="1000">
              <a:solidFill>
                <a:srgbClr val="000000"/>
              </a:solidFill>
              <a:highlight>
                <a:schemeClr val="lt1"/>
              </a:highlight>
              <a:latin typeface="Arial"/>
              <a:ea typeface="Arial"/>
              <a:cs typeface="Arial"/>
              <a:sym typeface="Arial"/>
            </a:endParaRPr>
          </a:p>
          <a:p>
            <a:pPr indent="0" lvl="0" marL="0" rtl="0" algn="ctr">
              <a:lnSpc>
                <a:spcPct val="115000"/>
              </a:lnSpc>
              <a:spcBef>
                <a:spcPts val="0"/>
              </a:spcBef>
              <a:spcAft>
                <a:spcPts val="0"/>
              </a:spcAft>
              <a:buNone/>
            </a:pPr>
            <a:r>
              <a:t/>
            </a:r>
            <a:endParaRPr sz="1000">
              <a:solidFill>
                <a:srgbClr val="000000"/>
              </a:solidFill>
              <a:highlight>
                <a:schemeClr val="lt1"/>
              </a:highlight>
              <a:latin typeface="Arial"/>
              <a:ea typeface="Arial"/>
              <a:cs typeface="Arial"/>
              <a:sym typeface="Arial"/>
            </a:endParaRPr>
          </a:p>
          <a:p>
            <a:pPr indent="0" lvl="0" marL="0" rtl="0" algn="ctr">
              <a:lnSpc>
                <a:spcPct val="115000"/>
              </a:lnSpc>
              <a:spcBef>
                <a:spcPts val="0"/>
              </a:spcBef>
              <a:spcAft>
                <a:spcPts val="0"/>
              </a:spcAft>
              <a:buNone/>
            </a:pPr>
            <a:r>
              <a:t/>
            </a:r>
            <a:endParaRPr sz="1000">
              <a:solidFill>
                <a:srgbClr val="000000"/>
              </a:solidFill>
              <a:highlight>
                <a:schemeClr val="lt1"/>
              </a:highlight>
              <a:latin typeface="Arial"/>
              <a:ea typeface="Arial"/>
              <a:cs typeface="Arial"/>
              <a:sym typeface="Arial"/>
            </a:endParaRPr>
          </a:p>
          <a:p>
            <a:pPr indent="0" lvl="0" marL="0" rtl="0" algn="l">
              <a:spcBef>
                <a:spcPts val="0"/>
              </a:spcBef>
              <a:spcAft>
                <a:spcPts val="0"/>
              </a:spcAft>
              <a:buNone/>
            </a:pPr>
            <a:r>
              <a:rPr lang="en-US" sz="1000">
                <a:solidFill>
                  <a:srgbClr val="000000"/>
                </a:solidFill>
                <a:latin typeface="Arial"/>
                <a:ea typeface="Arial"/>
                <a:cs typeface="Arial"/>
                <a:sym typeface="Arial"/>
              </a:rPr>
              <a:t>Mary J Blige, Freaknik Festival, Meek Mill &amp; Future, Nelly, Tycoon Festival, Wiz</a:t>
            </a:r>
            <a:endParaRPr sz="1000">
              <a:solidFill>
                <a:srgbClr val="000000"/>
              </a:solidFill>
              <a:highlight>
                <a:schemeClr val="lt1"/>
              </a:highlight>
              <a:latin typeface="Arial"/>
              <a:ea typeface="Arial"/>
              <a:cs typeface="Arial"/>
              <a:sym typeface="Arial"/>
            </a:endParaRPr>
          </a:p>
          <a:p>
            <a:pPr indent="0" lvl="0" marL="0" rtl="0" algn="ctr">
              <a:lnSpc>
                <a:spcPct val="115000"/>
              </a:lnSpc>
              <a:spcBef>
                <a:spcPts val="0"/>
              </a:spcBef>
              <a:spcAft>
                <a:spcPts val="0"/>
              </a:spcAft>
              <a:buNone/>
            </a:pPr>
            <a:r>
              <a:t/>
            </a:r>
            <a:endParaRPr sz="1000">
              <a:solidFill>
                <a:srgbClr val="000000"/>
              </a:solidFill>
              <a:highlight>
                <a:schemeClr val="lt1"/>
              </a:highlight>
              <a:latin typeface="Arial"/>
              <a:ea typeface="Arial"/>
              <a:cs typeface="Arial"/>
              <a:sym typeface="Arial"/>
            </a:endParaRPr>
          </a:p>
          <a:p>
            <a:pPr indent="0" lvl="0" marL="0" rtl="0" algn="l">
              <a:lnSpc>
                <a:spcPct val="90000"/>
              </a:lnSpc>
              <a:spcBef>
                <a:spcPts val="0"/>
              </a:spcBef>
              <a:spcAft>
                <a:spcPts val="0"/>
              </a:spcAft>
              <a:buNone/>
            </a:pPr>
            <a:r>
              <a:rPr lang="en-US" sz="1000">
                <a:solidFill>
                  <a:srgbClr val="000000"/>
                </a:solidFill>
                <a:latin typeface="Arial"/>
                <a:ea typeface="Arial"/>
                <a:cs typeface="Arial"/>
                <a:sym typeface="Arial"/>
              </a:rPr>
              <a:t>Multiple seating options that cater to a large variety of fan preferences. </a:t>
            </a:r>
            <a:endParaRPr sz="1000">
              <a:solidFill>
                <a:srgbClr val="000000"/>
              </a:solidFill>
              <a:latin typeface="Arial"/>
              <a:ea typeface="Arial"/>
              <a:cs typeface="Arial"/>
              <a:sym typeface="Arial"/>
            </a:endParaRPr>
          </a:p>
          <a:p>
            <a:pPr indent="0" lvl="0" marL="0" rtl="0" algn="l">
              <a:lnSpc>
                <a:spcPct val="90000"/>
              </a:lnSpc>
              <a:spcBef>
                <a:spcPts val="0"/>
              </a:spcBef>
              <a:spcAft>
                <a:spcPts val="0"/>
              </a:spcAft>
              <a:buNone/>
            </a:pPr>
            <a:r>
              <a:rPr lang="en-US" sz="1000">
                <a:solidFill>
                  <a:srgbClr val="000000"/>
                </a:solidFill>
                <a:latin typeface="Arial"/>
                <a:ea typeface="Arial"/>
                <a:cs typeface="Arial"/>
                <a:sym typeface="Arial"/>
              </a:rPr>
              <a:t>Added bonuses such as fast lane entry, parking passes, and priority presale access the following year are available. </a:t>
            </a:r>
            <a:endParaRPr sz="1000">
              <a:solidFill>
                <a:srgbClr val="000000"/>
              </a:solidFill>
              <a:latin typeface="Arial"/>
              <a:ea typeface="Arial"/>
              <a:cs typeface="Arial"/>
              <a:sym typeface="Arial"/>
            </a:endParaRPr>
          </a:p>
          <a:p>
            <a:pPr indent="0" lvl="0" marL="0" rtl="0" algn="l">
              <a:lnSpc>
                <a:spcPct val="90000"/>
              </a:lnSpc>
              <a:spcBef>
                <a:spcPts val="0"/>
              </a:spcBef>
              <a:spcAft>
                <a:spcPts val="0"/>
              </a:spcAft>
              <a:buNone/>
            </a:pPr>
            <a:r>
              <a:rPr lang="en-US" sz="1000">
                <a:solidFill>
                  <a:srgbClr val="000000"/>
                </a:solidFill>
                <a:latin typeface="Arial"/>
                <a:ea typeface="Arial"/>
                <a:cs typeface="Arial"/>
                <a:sym typeface="Arial"/>
              </a:rPr>
              <a:t>We believe having the Lawn option is not only less expensive for the younger audiences, it also gives them a chance to socialize and not be constricted to one seating area. </a:t>
            </a:r>
            <a:endParaRPr sz="1000">
              <a:solidFill>
                <a:srgbClr val="000000"/>
              </a:solidFill>
              <a:latin typeface="Arial"/>
              <a:ea typeface="Arial"/>
              <a:cs typeface="Arial"/>
              <a:sym typeface="Arial"/>
            </a:endParaRPr>
          </a:p>
          <a:p>
            <a:pPr indent="0" lvl="0" marL="0" rtl="0" algn="l">
              <a:lnSpc>
                <a:spcPct val="9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0000"/>
              </a:lnSpc>
              <a:spcBef>
                <a:spcPts val="0"/>
              </a:spcBef>
              <a:spcAft>
                <a:spcPts val="0"/>
              </a:spcAft>
              <a:buNone/>
            </a:pPr>
            <a:r>
              <a:t/>
            </a:r>
            <a:endParaRPr sz="1000">
              <a:solidFill>
                <a:srgbClr val="000000"/>
              </a:solidFill>
              <a:latin typeface="Arial"/>
              <a:ea typeface="Arial"/>
              <a:cs typeface="Arial"/>
              <a:sym typeface="Arial"/>
            </a:endParaRPr>
          </a:p>
          <a:p>
            <a:pPr indent="0" lvl="0" marL="0" rtl="0" algn="l">
              <a:lnSpc>
                <a:spcPct val="90000"/>
              </a:lnSpc>
              <a:spcBef>
                <a:spcPts val="0"/>
              </a:spcBef>
              <a:spcAft>
                <a:spcPts val="0"/>
              </a:spcAft>
              <a:buNone/>
            </a:pPr>
            <a:r>
              <a:rPr lang="en-US" sz="1000">
                <a:solidFill>
                  <a:srgbClr val="000000"/>
                </a:solidFill>
                <a:latin typeface="Arial"/>
                <a:ea typeface="Arial"/>
                <a:cs typeface="Arial"/>
                <a:sym typeface="Arial"/>
              </a:rPr>
              <a:t>Upsell opps:</a:t>
            </a:r>
            <a:endParaRPr sz="1000">
              <a:solidFill>
                <a:srgbClr val="000000"/>
              </a:solidFill>
              <a:latin typeface="Arial"/>
              <a:ea typeface="Arial"/>
              <a:cs typeface="Arial"/>
              <a:sym typeface="Arial"/>
            </a:endParaRPr>
          </a:p>
          <a:p>
            <a:pPr indent="0" lvl="0" marL="0" rtl="0" algn="l">
              <a:lnSpc>
                <a:spcPct val="90000"/>
              </a:lnSpc>
              <a:spcBef>
                <a:spcPts val="0"/>
              </a:spcBef>
              <a:spcAft>
                <a:spcPts val="0"/>
              </a:spcAft>
              <a:buNone/>
            </a:pPr>
            <a:r>
              <a:rPr lang="en-US" sz="1000">
                <a:solidFill>
                  <a:srgbClr val="000000"/>
                </a:solidFill>
                <a:latin typeface="Arial"/>
                <a:ea typeface="Arial"/>
                <a:cs typeface="Arial"/>
                <a:sym typeface="Arial"/>
              </a:rPr>
              <a:t>Parking, fast lane entry, lawn chair rentals, drink packages</a:t>
            </a:r>
            <a:endParaRPr sz="1000">
              <a:solidFill>
                <a:srgbClr val="000000"/>
              </a:solidFill>
              <a:latin typeface="Arial"/>
              <a:ea typeface="Arial"/>
              <a:cs typeface="Arial"/>
              <a:sym typeface="Arial"/>
            </a:endParaRPr>
          </a:p>
          <a:p>
            <a:pPr indent="0" lvl="0" marL="0" rtl="0" algn="l">
              <a:spcBef>
                <a:spcPts val="0"/>
              </a:spcBef>
              <a:spcAft>
                <a:spcPts val="0"/>
              </a:spcAft>
              <a:buNone/>
            </a:pPr>
            <a:r>
              <a:t/>
            </a:r>
            <a:endParaRPr/>
          </a:p>
        </p:txBody>
      </p:sp>
      <p:sp>
        <p:nvSpPr>
          <p:cNvPr id="617" name="Google Shape;617;g5e058318f9_9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5df29d565f_10_2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298450" lvl="0" marL="457200" rtl="0" algn="l">
              <a:lnSpc>
                <a:spcPct val="115000"/>
              </a:lnSpc>
              <a:spcBef>
                <a:spcPts val="0"/>
              </a:spcBef>
              <a:spcAft>
                <a:spcPts val="0"/>
              </a:spcAft>
              <a:buSzPts val="1100"/>
              <a:buFont typeface="Calibri"/>
              <a:buChar char="●"/>
            </a:pPr>
            <a:r>
              <a:rPr lang="en-US" sz="1100">
                <a:solidFill>
                  <a:srgbClr val="000000"/>
                </a:solidFill>
              </a:rPr>
              <a:t>Names To File: Transaction on TM, and capture all names / emails during the transaction process.</a:t>
            </a:r>
            <a:endParaRPr sz="1100">
              <a:solidFill>
                <a:srgbClr val="000000"/>
              </a:solidFill>
            </a:endParaRPr>
          </a:p>
          <a:p>
            <a:pPr indent="-298450" lvl="0" marL="457200" rtl="0" algn="l">
              <a:lnSpc>
                <a:spcPct val="115000"/>
              </a:lnSpc>
              <a:spcBef>
                <a:spcPts val="0"/>
              </a:spcBef>
              <a:spcAft>
                <a:spcPts val="0"/>
              </a:spcAft>
              <a:buSzPts val="1100"/>
              <a:buFont typeface="Calibri"/>
              <a:buChar char="●"/>
            </a:pPr>
            <a:r>
              <a:rPr lang="en-US" sz="1100">
                <a:solidFill>
                  <a:srgbClr val="000000"/>
                </a:solidFill>
              </a:rPr>
              <a:t>Ease of use for Fans and Clients:</a:t>
            </a:r>
            <a:endParaRPr sz="1100">
              <a:solidFill>
                <a:srgbClr val="000000"/>
              </a:solidFill>
            </a:endParaRPr>
          </a:p>
          <a:p>
            <a:pPr indent="-298450" lvl="1" marL="914400" rtl="0" algn="l">
              <a:lnSpc>
                <a:spcPct val="115000"/>
              </a:lnSpc>
              <a:spcBef>
                <a:spcPts val="0"/>
              </a:spcBef>
              <a:spcAft>
                <a:spcPts val="0"/>
              </a:spcAft>
              <a:buSzPts val="1100"/>
              <a:buFont typeface="Calibri"/>
              <a:buChar char="○"/>
            </a:pPr>
            <a:r>
              <a:rPr lang="en-US" sz="1100">
                <a:solidFill>
                  <a:srgbClr val="000000"/>
                </a:solidFill>
              </a:rPr>
              <a:t>Fans: Fulfill with a single barcode that’s valid for all nights in the package, right in your “wallet”</a:t>
            </a:r>
            <a:endParaRPr sz="1100">
              <a:solidFill>
                <a:srgbClr val="000000"/>
              </a:solidFill>
            </a:endParaRPr>
          </a:p>
          <a:p>
            <a:pPr indent="-298450" lvl="1" marL="914400" rtl="0" algn="l">
              <a:lnSpc>
                <a:spcPct val="115000"/>
              </a:lnSpc>
              <a:spcBef>
                <a:spcPts val="0"/>
              </a:spcBef>
              <a:spcAft>
                <a:spcPts val="0"/>
              </a:spcAft>
              <a:buSzPts val="1100"/>
              <a:buFont typeface="Calibri"/>
              <a:buChar char="○"/>
            </a:pPr>
            <a:r>
              <a:rPr lang="en-US" sz="1100">
                <a:solidFill>
                  <a:srgbClr val="000000"/>
                </a:solidFill>
              </a:rPr>
              <a:t>The box office no longer has to sell the individual events into accounts (like they do today for Country)</a:t>
            </a:r>
            <a:endParaRPr sz="1100">
              <a:solidFill>
                <a:srgbClr val="000000"/>
              </a:solidFill>
            </a:endParaRPr>
          </a:p>
          <a:p>
            <a:pPr indent="0" lvl="0" marL="914400" rtl="0" algn="l">
              <a:lnSpc>
                <a:spcPct val="115000"/>
              </a:lnSpc>
              <a:spcBef>
                <a:spcPts val="0"/>
              </a:spcBef>
              <a:spcAft>
                <a:spcPts val="0"/>
              </a:spcAft>
              <a:buNone/>
            </a:pPr>
            <a:r>
              <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US" sz="1100">
                <a:solidFill>
                  <a:srgbClr val="000000"/>
                </a:solidFill>
              </a:rPr>
              <a:t>Looking at past events, Cellairis Amp has a 49% mobile ticketing use for rap and R&amp;B artists.</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US" sz="1100">
                <a:solidFill>
                  <a:srgbClr val="000000"/>
                </a:solidFill>
              </a:rPr>
              <a:t>Bank Of New Hampshire </a:t>
            </a:r>
            <a:r>
              <a:rPr lang="en-US" sz="1100">
                <a:solidFill>
                  <a:srgbClr val="000000"/>
                </a:solidFill>
              </a:rPr>
              <a:t>Pavilion</a:t>
            </a:r>
            <a:r>
              <a:rPr lang="en-US" sz="1100">
                <a:solidFill>
                  <a:srgbClr val="000000"/>
                </a:solidFill>
              </a:rPr>
              <a:t> in Boston has 60%  - Nelly and Snoop</a:t>
            </a:r>
            <a:endParaRPr sz="1100">
              <a:solidFill>
                <a:srgbClr val="000000"/>
              </a:solidFill>
            </a:endParaRPr>
          </a:p>
          <a:p>
            <a:pPr indent="-298450" lvl="0" marL="457200" rtl="0" algn="l">
              <a:lnSpc>
                <a:spcPct val="115000"/>
              </a:lnSpc>
              <a:spcBef>
                <a:spcPts val="0"/>
              </a:spcBef>
              <a:spcAft>
                <a:spcPts val="0"/>
              </a:spcAft>
              <a:buClr>
                <a:srgbClr val="000000"/>
              </a:buClr>
              <a:buSzPts val="1100"/>
              <a:buChar char="●"/>
            </a:pPr>
            <a:r>
              <a:rPr lang="en-US" sz="1100">
                <a:solidFill>
                  <a:srgbClr val="000000"/>
                </a:solidFill>
              </a:rPr>
              <a:t>Columbus at Express Live! has 52% with 8 artists</a:t>
            </a:r>
            <a:endParaRPr sz="1100">
              <a:solidFill>
                <a:srgbClr val="000000"/>
              </a:solidFill>
            </a:endParaRPr>
          </a:p>
          <a:p>
            <a:pPr indent="0" lvl="0" marL="457200" rtl="0" algn="l">
              <a:lnSpc>
                <a:spcPct val="115000"/>
              </a:lnSpc>
              <a:spcBef>
                <a:spcPts val="0"/>
              </a:spcBef>
              <a:spcAft>
                <a:spcPts val="0"/>
              </a:spcAft>
              <a:buNone/>
            </a:pPr>
            <a:r>
              <a:t/>
            </a:r>
            <a:endParaRPr sz="1100">
              <a:solidFill>
                <a:srgbClr val="000000"/>
              </a:solidFill>
            </a:endParaRPr>
          </a:p>
          <a:p>
            <a:pPr indent="0" lvl="0" marL="0" rtl="0" algn="l">
              <a:lnSpc>
                <a:spcPct val="115000"/>
              </a:lnSpc>
              <a:spcBef>
                <a:spcPts val="0"/>
              </a:spcBef>
              <a:spcAft>
                <a:spcPts val="0"/>
              </a:spcAft>
              <a:buNone/>
            </a:pPr>
            <a:r>
              <a:rPr lang="en-US" sz="1100">
                <a:solidFill>
                  <a:srgbClr val="1F497D"/>
                </a:solidFill>
              </a:rPr>
              <a:t>They actually stopped doing megaticket as a series a few years ago – </a:t>
            </a:r>
            <a:r>
              <a:rPr lang="en-US" sz="1100">
                <a:solidFill>
                  <a:srgbClr val="1F497D"/>
                </a:solidFill>
                <a:highlight>
                  <a:srgbClr val="FFFF00"/>
                </a:highlight>
              </a:rPr>
              <a:t>it is now a standalone event that goes up for sale and the box office sells over accounts onto the single events</a:t>
            </a:r>
            <a:endParaRPr sz="1100">
              <a:solidFill>
                <a:srgbClr val="000000"/>
              </a:solidFill>
            </a:endParaRPr>
          </a:p>
          <a:p>
            <a:pPr indent="0" lvl="0" marL="457200" rtl="0" algn="l">
              <a:lnSpc>
                <a:spcPct val="115000"/>
              </a:lnSpc>
              <a:spcBef>
                <a:spcPts val="0"/>
              </a:spcBef>
              <a:spcAft>
                <a:spcPts val="0"/>
              </a:spcAft>
              <a:buNone/>
            </a:pPr>
            <a:r>
              <a:t/>
            </a:r>
            <a:endParaRPr sz="1100">
              <a:solidFill>
                <a:srgbClr val="000000"/>
              </a:solidFill>
            </a:endParaRPr>
          </a:p>
          <a:p>
            <a:pPr indent="0" lvl="0" marL="0" rtl="0" algn="l">
              <a:lnSpc>
                <a:spcPct val="115000"/>
              </a:lnSpc>
              <a:spcBef>
                <a:spcPts val="0"/>
              </a:spcBef>
              <a:spcAft>
                <a:spcPts val="0"/>
              </a:spcAft>
              <a:buNone/>
            </a:pPr>
            <a:r>
              <a:t/>
            </a:r>
            <a:endParaRPr sz="1100">
              <a:solidFill>
                <a:srgbClr val="000000"/>
              </a:solidFill>
            </a:endParaRPr>
          </a:p>
          <a:p>
            <a:pPr indent="0" lvl="0" marL="0" rtl="0" algn="l">
              <a:spcBef>
                <a:spcPts val="0"/>
              </a:spcBef>
              <a:spcAft>
                <a:spcPts val="0"/>
              </a:spcAft>
              <a:buNone/>
            </a:pPr>
            <a:r>
              <a:t/>
            </a:r>
            <a:endParaRPr/>
          </a:p>
        </p:txBody>
      </p:sp>
      <p:sp>
        <p:nvSpPr>
          <p:cNvPr id="629" name="Google Shape;629;g5df29d565f_10_2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5e058318f9_9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a:solidFill>
                  <a:srgbClr val="000000"/>
                </a:solidFill>
                <a:latin typeface="Arial"/>
                <a:ea typeface="Arial"/>
                <a:cs typeface="Arial"/>
                <a:sym typeface="Arial"/>
              </a:rPr>
              <a:t>Why go Mobile with Rap?</a:t>
            </a:r>
            <a:endParaRPr>
              <a:solidFill>
                <a:srgbClr val="000000"/>
              </a:solidFill>
              <a:latin typeface="Arial"/>
              <a:ea typeface="Arial"/>
              <a:cs typeface="Arial"/>
              <a:sym typeface="Arial"/>
            </a:endParaRPr>
          </a:p>
          <a:p>
            <a:pPr indent="0" lvl="0" marL="0" rtl="0" algn="l">
              <a:lnSpc>
                <a:spcPct val="115000"/>
              </a:lnSpc>
              <a:spcBef>
                <a:spcPts val="0"/>
              </a:spcBef>
              <a:spcAft>
                <a:spcPts val="0"/>
              </a:spcAft>
              <a:buNone/>
            </a:pPr>
            <a:r>
              <a:rPr lang="en-US">
                <a:solidFill>
                  <a:srgbClr val="000000"/>
                </a:solidFill>
                <a:latin typeface="Arial"/>
                <a:ea typeface="Arial"/>
                <a:cs typeface="Arial"/>
                <a:sym typeface="Arial"/>
              </a:rPr>
              <a:t>One of the big selling points with our presentation is obviously technology and youth. The future of ticketing is obviously heading towards becoming digitized, so with that we wanted to push mobile tickets in our idea. Here we have data with how it can impact mobile ticketing. </a:t>
            </a:r>
            <a:r>
              <a:rPr lang="en-US">
                <a:solidFill>
                  <a:srgbClr val="000000"/>
                </a:solidFill>
                <a:highlight>
                  <a:srgbClr val="FFFF00"/>
                </a:highlight>
                <a:latin typeface="Arial"/>
                <a:ea typeface="Arial"/>
                <a:cs typeface="Arial"/>
                <a:sym typeface="Arial"/>
              </a:rPr>
              <a:t>At the Bank of New Hampshire we can see that 60% of the entries were through mobile ticketing and 40% were through paper. At the Cellairis in the pie chart below we can see almost an even split. Choosing the Cellairis shows us how we can slowly but surely push for mobile ticketing since half of the entries are still paper while also using the data we’ve been able to collect from New Hampshire as groundwork.</a:t>
            </a:r>
            <a:endParaRPr>
              <a:solidFill>
                <a:srgbClr val="000000"/>
              </a:solidFill>
              <a:latin typeface="Arial"/>
              <a:ea typeface="Arial"/>
              <a:cs typeface="Arial"/>
              <a:sym typeface="Arial"/>
            </a:endParaRPr>
          </a:p>
        </p:txBody>
      </p:sp>
      <p:sp>
        <p:nvSpPr>
          <p:cNvPr id="653" name="Google Shape;653;g5e058318f9_9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2" name="Shape 662"/>
        <p:cNvGrpSpPr/>
        <p:nvPr/>
      </p:nvGrpSpPr>
      <p:grpSpPr>
        <a:xfrm>
          <a:off x="0" y="0"/>
          <a:ext cx="0" cy="0"/>
          <a:chOff x="0" y="0"/>
          <a:chExt cx="0" cy="0"/>
        </a:xfrm>
      </p:grpSpPr>
      <p:sp>
        <p:nvSpPr>
          <p:cNvPr id="663" name="Google Shape;663;g5ee516abff_1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4" name="Google Shape;664;g5ee516abff_1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5ee516abff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5ee516abff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Other statistics we can mention: </a:t>
            </a:r>
            <a:endParaRPr/>
          </a:p>
          <a:p>
            <a:pPr indent="-298450" lvl="0" marL="457200" rtl="0" algn="l">
              <a:lnSpc>
                <a:spcPct val="115000"/>
              </a:lnSpc>
              <a:spcBef>
                <a:spcPts val="0"/>
              </a:spcBef>
              <a:spcAft>
                <a:spcPts val="0"/>
              </a:spcAft>
              <a:buClr>
                <a:srgbClr val="000000"/>
              </a:buClr>
              <a:buSzPts val="1100"/>
              <a:buFont typeface="Arial"/>
              <a:buChar char="-"/>
            </a:pPr>
            <a:r>
              <a:rPr lang="en-US" sz="1100">
                <a:solidFill>
                  <a:srgbClr val="000000"/>
                </a:solidFill>
                <a:latin typeface="Arial"/>
                <a:ea typeface="Arial"/>
                <a:cs typeface="Arial"/>
                <a:sym typeface="Arial"/>
              </a:rPr>
              <a:t>Businesses loses 1.6 trillion/year when customers move away</a:t>
            </a:r>
            <a:endParaRPr sz="1100">
              <a:solidFill>
                <a:srgbClr val="000000"/>
              </a:solidFill>
              <a:latin typeface="Arial"/>
              <a:ea typeface="Arial"/>
              <a:cs typeface="Arial"/>
              <a:sym typeface="Arial"/>
            </a:endParaRPr>
          </a:p>
          <a:p>
            <a:pPr indent="-298450" lvl="0" marL="457200" rtl="0" algn="l">
              <a:lnSpc>
                <a:spcPct val="115000"/>
              </a:lnSpc>
              <a:spcBef>
                <a:spcPts val="0"/>
              </a:spcBef>
              <a:spcAft>
                <a:spcPts val="0"/>
              </a:spcAft>
              <a:buClr>
                <a:srgbClr val="000000"/>
              </a:buClr>
              <a:buSzPts val="1100"/>
              <a:buFont typeface="Arial"/>
              <a:buChar char="-"/>
            </a:pPr>
            <a:r>
              <a:t/>
            </a:r>
            <a:endParaRPr sz="1100">
              <a:solidFill>
                <a:srgbClr val="000000"/>
              </a:solidFill>
              <a:latin typeface="Arial"/>
              <a:ea typeface="Arial"/>
              <a:cs typeface="Arial"/>
              <a:sym typeface="Arial"/>
            </a:endParaRPr>
          </a:p>
        </p:txBody>
      </p:sp>
      <p:sp>
        <p:nvSpPr>
          <p:cNvPr id="670" name="Google Shape;670;g5ee516abff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4" name="Shape 684"/>
        <p:cNvGrpSpPr/>
        <p:nvPr/>
      </p:nvGrpSpPr>
      <p:grpSpPr>
        <a:xfrm>
          <a:off x="0" y="0"/>
          <a:ext cx="0" cy="0"/>
          <a:chOff x="0" y="0"/>
          <a:chExt cx="0" cy="0"/>
        </a:xfrm>
      </p:grpSpPr>
      <p:sp>
        <p:nvSpPr>
          <p:cNvPr id="685" name="Google Shape;685;g5df29d565f_1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Retaining customers </a:t>
            </a:r>
            <a:endParaRPr/>
          </a:p>
          <a:p>
            <a:pPr indent="-317500" lvl="0" marL="457200" rtl="0" algn="l">
              <a:spcBef>
                <a:spcPts val="0"/>
              </a:spcBef>
              <a:spcAft>
                <a:spcPts val="0"/>
              </a:spcAft>
              <a:buSzPts val="1400"/>
              <a:buChar char="-"/>
            </a:pPr>
            <a:r>
              <a:rPr lang="en-US"/>
              <a:t>50% consumer change their behavior to reach a higher tier </a:t>
            </a:r>
            <a:endParaRPr/>
          </a:p>
          <a:p>
            <a:pPr indent="-317500" lvl="0" marL="457200" rtl="0" algn="l">
              <a:spcBef>
                <a:spcPts val="0"/>
              </a:spcBef>
              <a:spcAft>
                <a:spcPts val="0"/>
              </a:spcAft>
              <a:buSzPts val="1400"/>
              <a:buChar char="-"/>
            </a:pPr>
            <a:r>
              <a:rPr lang="en-US"/>
              <a:t>76% consumers view programs as part of their relationship with the brand </a:t>
            </a:r>
            <a:endParaRPr/>
          </a:p>
          <a:p>
            <a:pPr indent="-317500" lvl="0" marL="457200" rtl="0" algn="l">
              <a:spcBef>
                <a:spcPts val="0"/>
              </a:spcBef>
              <a:spcAft>
                <a:spcPts val="0"/>
              </a:spcAft>
              <a:buSzPts val="1400"/>
              <a:buChar char="-"/>
            </a:pPr>
            <a:r>
              <a:rPr lang="en-US"/>
              <a:t>Can target at risk customers to try to bring them back into the brand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Ability to Tailor </a:t>
            </a:r>
            <a:endParaRPr/>
          </a:p>
          <a:p>
            <a:pPr indent="-317500" lvl="0" marL="457200" rtl="0" algn="l">
              <a:spcBef>
                <a:spcPts val="0"/>
              </a:spcBef>
              <a:spcAft>
                <a:spcPts val="0"/>
              </a:spcAft>
              <a:buSzPts val="1400"/>
              <a:buChar char="-"/>
            </a:pPr>
            <a:r>
              <a:rPr lang="en-US"/>
              <a:t>can find out what benefits are important for their fans </a:t>
            </a:r>
            <a:endParaRPr/>
          </a:p>
          <a:p>
            <a:pPr indent="-317500" lvl="0" marL="457200" rtl="0" algn="l">
              <a:spcBef>
                <a:spcPts val="0"/>
              </a:spcBef>
              <a:spcAft>
                <a:spcPts val="0"/>
              </a:spcAft>
              <a:buSzPts val="1400"/>
              <a:buChar char="-"/>
            </a:pPr>
            <a:r>
              <a:rPr lang="en-US"/>
              <a:t>can use it as a means to conduct research amongst their fans and can potentially segment it even further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Better communication</a:t>
            </a:r>
            <a:endParaRPr/>
          </a:p>
          <a:p>
            <a:pPr indent="-317500" lvl="0" marL="457200" rtl="0" algn="l">
              <a:spcBef>
                <a:spcPts val="0"/>
              </a:spcBef>
              <a:spcAft>
                <a:spcPts val="0"/>
              </a:spcAft>
              <a:buSzPts val="1400"/>
              <a:buChar char="-"/>
            </a:pPr>
            <a:r>
              <a:rPr lang="en-US"/>
              <a:t>6/10 customers say surprise rewards are a reason to stay loyal. Easier to reach out on profile or something with surprise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Customer Advocacy </a:t>
            </a:r>
            <a:endParaRPr/>
          </a:p>
          <a:p>
            <a:pPr indent="-317500" lvl="0" marL="457200" rtl="0" algn="l">
              <a:spcBef>
                <a:spcPts val="0"/>
              </a:spcBef>
              <a:spcAft>
                <a:spcPts val="0"/>
              </a:spcAft>
              <a:buSzPts val="1400"/>
              <a:buChar char="-"/>
            </a:pPr>
            <a:r>
              <a:rPr lang="en-US"/>
              <a:t>unhappy customers are more inclined to act &amp; share their neg experience </a:t>
            </a:r>
            <a:endParaRPr/>
          </a:p>
          <a:p>
            <a:pPr indent="-317500" lvl="0" marL="457200" rtl="0" algn="l">
              <a:spcBef>
                <a:spcPts val="0"/>
              </a:spcBef>
              <a:spcAft>
                <a:spcPts val="0"/>
              </a:spcAft>
              <a:buSzPts val="1400"/>
              <a:buChar char="-"/>
            </a:pPr>
            <a:r>
              <a:rPr lang="en-US"/>
              <a:t>81% of customers trust recommendation from friends &amp; families rather than the company </a:t>
            </a:r>
            <a:endParaRPr/>
          </a:p>
        </p:txBody>
      </p:sp>
      <p:sp>
        <p:nvSpPr>
          <p:cNvPr id="686" name="Google Shape;686;g5df29d565f_1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3" name="Shape 703"/>
        <p:cNvGrpSpPr/>
        <p:nvPr/>
      </p:nvGrpSpPr>
      <p:grpSpPr>
        <a:xfrm>
          <a:off x="0" y="0"/>
          <a:ext cx="0" cy="0"/>
          <a:chOff x="0" y="0"/>
          <a:chExt cx="0" cy="0"/>
        </a:xfrm>
      </p:grpSpPr>
      <p:sp>
        <p:nvSpPr>
          <p:cNvPr id="704" name="Google Shape;704;g5e058318f9_6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5e058318f9_6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6" name="Google Shape;706;g5e058318f9_6_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6" name="Shape 716"/>
        <p:cNvGrpSpPr/>
        <p:nvPr/>
      </p:nvGrpSpPr>
      <p:grpSpPr>
        <a:xfrm>
          <a:off x="0" y="0"/>
          <a:ext cx="0" cy="0"/>
          <a:chOff x="0" y="0"/>
          <a:chExt cx="0" cy="0"/>
        </a:xfrm>
      </p:grpSpPr>
      <p:sp>
        <p:nvSpPr>
          <p:cNvPr id="717" name="Google Shape;717;g5db2098c91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5db2098c91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Good program emphasizes good customer experience, but it does not compensate for poor service </a:t>
            </a:r>
            <a:endParaRPr/>
          </a:p>
          <a:p>
            <a:pPr indent="-317500" lvl="0" marL="457200" rtl="0" algn="l">
              <a:spcBef>
                <a:spcPts val="0"/>
              </a:spcBef>
              <a:spcAft>
                <a:spcPts val="0"/>
              </a:spcAft>
              <a:buSzPts val="1400"/>
              <a:buChar char="-"/>
            </a:pPr>
            <a:r>
              <a:rPr lang="en-US"/>
              <a:t>93% of customers are likely to repeat purchases w/ companies who offer excellent services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Make it Easy </a:t>
            </a:r>
            <a:endParaRPr/>
          </a:p>
          <a:p>
            <a:pPr indent="-317500" lvl="0" marL="457200" rtl="0" algn="l">
              <a:spcBef>
                <a:spcPts val="0"/>
              </a:spcBef>
              <a:spcAft>
                <a:spcPts val="0"/>
              </a:spcAft>
              <a:buSzPts val="1400"/>
              <a:buChar char="-"/>
            </a:pPr>
            <a:r>
              <a:rPr lang="en-US"/>
              <a:t>Don’t require so much to sign up</a:t>
            </a:r>
            <a:endParaRPr/>
          </a:p>
          <a:p>
            <a:pPr indent="-317500" lvl="0" marL="457200" rtl="0" algn="l">
              <a:spcBef>
                <a:spcPts val="0"/>
              </a:spcBef>
              <a:spcAft>
                <a:spcPts val="0"/>
              </a:spcAft>
              <a:buSzPts val="1400"/>
              <a:buChar char="-"/>
            </a:pPr>
            <a:r>
              <a:rPr lang="en-US"/>
              <a:t>get people from the first time w/ benefits. Don’t make it so it takes the customer over 2 years to get their first reward</a:t>
            </a:r>
            <a:endParaRPr/>
          </a:p>
          <a:p>
            <a:pPr indent="-317500" lvl="0" marL="457200" rtl="0" algn="l">
              <a:spcBef>
                <a:spcPts val="0"/>
              </a:spcBef>
              <a:spcAft>
                <a:spcPts val="0"/>
              </a:spcAft>
              <a:buSzPts val="1400"/>
              <a:buChar char="-"/>
            </a:pPr>
            <a:r>
              <a:rPr lang="en-US"/>
              <a:t>But don’t make it such a passive process (will explain further 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Make them feel special </a:t>
            </a:r>
            <a:endParaRPr/>
          </a:p>
          <a:p>
            <a:pPr indent="-317500" lvl="0" marL="457200" rtl="0" algn="l">
              <a:spcBef>
                <a:spcPts val="0"/>
              </a:spcBef>
              <a:spcAft>
                <a:spcPts val="0"/>
              </a:spcAft>
              <a:buSzPts val="1400"/>
              <a:buChar char="-"/>
            </a:pPr>
            <a:r>
              <a:rPr lang="en-US"/>
              <a:t>62% of customers don’t feel the brands they’re loyal to do enough in return </a:t>
            </a:r>
            <a:endParaRPr/>
          </a:p>
          <a:p>
            <a:pPr indent="-317500" lvl="0" marL="457200" rtl="0" algn="l">
              <a:spcBef>
                <a:spcPts val="0"/>
              </a:spcBef>
              <a:spcAft>
                <a:spcPts val="0"/>
              </a:spcAft>
              <a:buSzPts val="1400"/>
              <a:buChar char="-"/>
            </a:pPr>
            <a:r>
              <a:rPr lang="en-US"/>
              <a:t>if you treat everyone the same, what difference does a loyalty program make? </a:t>
            </a:r>
            <a:endParaRPr/>
          </a:p>
          <a:p>
            <a:pPr indent="-317500" lvl="0" marL="457200" rtl="0" algn="l">
              <a:spcBef>
                <a:spcPts val="0"/>
              </a:spcBef>
              <a:spcAft>
                <a:spcPts val="0"/>
              </a:spcAft>
              <a:buSzPts val="1400"/>
              <a:buChar char="-"/>
            </a:pPr>
            <a:r>
              <a:rPr lang="en-US"/>
              <a:t>exclusivity is good. Treat the high spenders well by different tier levels or just by tracking their purchase</a:t>
            </a:r>
            <a:endParaRPr/>
          </a:p>
          <a:p>
            <a:pPr indent="-317500" lvl="0" marL="457200" rtl="0" algn="l">
              <a:spcBef>
                <a:spcPts val="0"/>
              </a:spcBef>
              <a:spcAft>
                <a:spcPts val="0"/>
              </a:spcAft>
              <a:buSzPts val="1400"/>
              <a:buChar char="-"/>
            </a:pPr>
            <a:r>
              <a:rPr lang="en-US"/>
              <a:t>spend less time on the customers who won’t spend on your product even with all your attempt</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Balance rewards mix </a:t>
            </a:r>
            <a:endParaRPr/>
          </a:p>
          <a:p>
            <a:pPr indent="-317500" lvl="0" marL="457200" rtl="0" algn="l">
              <a:spcBef>
                <a:spcPts val="0"/>
              </a:spcBef>
              <a:spcAft>
                <a:spcPts val="0"/>
              </a:spcAft>
              <a:buSzPts val="1400"/>
              <a:buChar char="-"/>
            </a:pPr>
            <a:r>
              <a:rPr lang="en-US"/>
              <a:t>ie. Sephora Beauty Insider rewards Rouge members w/ free makeup class &amp; beauty events (build a community) </a:t>
            </a:r>
            <a:endParaRPr/>
          </a:p>
          <a:p>
            <a:pPr indent="-317500" lvl="0" marL="457200" rtl="0" algn="l">
              <a:lnSpc>
                <a:spcPct val="115000"/>
              </a:lnSpc>
              <a:spcBef>
                <a:spcPts val="0"/>
              </a:spcBef>
              <a:spcAft>
                <a:spcPts val="0"/>
              </a:spcAft>
              <a:buSzPts val="1400"/>
              <a:buChar char="-"/>
            </a:pPr>
            <a:r>
              <a:rPr lang="en-US" sz="1100">
                <a:solidFill>
                  <a:srgbClr val="000000"/>
                </a:solidFill>
                <a:latin typeface="Arial"/>
                <a:ea typeface="Arial"/>
                <a:cs typeface="Arial"/>
                <a:sym typeface="Arial"/>
              </a:rPr>
              <a:t>85% of gen X like discounts while millennials are more inclined towards rewards </a:t>
            </a:r>
            <a:endParaRPr/>
          </a:p>
          <a:p>
            <a:pPr indent="-317500" lvl="0" marL="457200" rtl="0" algn="l">
              <a:spcBef>
                <a:spcPts val="0"/>
              </a:spcBef>
              <a:spcAft>
                <a:spcPts val="0"/>
              </a:spcAft>
              <a:buSzPts val="1400"/>
              <a:buChar char="-"/>
            </a:pPr>
            <a:r>
              <a:rPr lang="en-US"/>
              <a:t>Parking redemption, special meet up for fans before or after the concert, presale opportunities </a:t>
            </a:r>
            <a:endParaRPr/>
          </a:p>
          <a:p>
            <a:pPr indent="-317500" lvl="0" marL="457200" rtl="0" algn="l">
              <a:spcBef>
                <a:spcPts val="0"/>
              </a:spcBef>
              <a:spcAft>
                <a:spcPts val="0"/>
              </a:spcAft>
              <a:buSzPts val="1400"/>
              <a:buChar char="-"/>
            </a:pPr>
            <a:r>
              <a:rPr lang="en-US"/>
              <a:t>Don’t make it a passive process </a:t>
            </a:r>
            <a:endParaRPr/>
          </a:p>
          <a:p>
            <a:pPr indent="-317500" lvl="1" marL="914400" rtl="0" algn="l">
              <a:spcBef>
                <a:spcPts val="0"/>
              </a:spcBef>
              <a:spcAft>
                <a:spcPts val="0"/>
              </a:spcAft>
              <a:buSzPts val="1400"/>
              <a:buChar char="-"/>
            </a:pPr>
            <a:r>
              <a:rPr lang="en-US"/>
              <a:t>if automatically giving points through purchases and easily redeem at the end of checkout, customers don’t have to think much </a:t>
            </a:r>
            <a:endParaRPr/>
          </a:p>
          <a:p>
            <a:pPr indent="-317500" lvl="0" marL="457200" rtl="0" algn="l">
              <a:spcBef>
                <a:spcPts val="0"/>
              </a:spcBef>
              <a:spcAft>
                <a:spcPts val="0"/>
              </a:spcAft>
              <a:buSzPts val="1400"/>
              <a:buChar char="-"/>
            </a:pPr>
            <a:r>
              <a:rPr lang="en-US"/>
              <a:t>Make them weigh their options &amp; decide for themselves (good research opportunity) </a:t>
            </a:r>
            <a:endParaRPr/>
          </a:p>
          <a:p>
            <a:pPr indent="-298450" lvl="0" marL="457200" rtl="0" algn="l">
              <a:lnSpc>
                <a:spcPct val="115000"/>
              </a:lnSpc>
              <a:spcBef>
                <a:spcPts val="0"/>
              </a:spcBef>
              <a:spcAft>
                <a:spcPts val="0"/>
              </a:spcAft>
              <a:buSzPts val="1100"/>
              <a:buChar char="-"/>
            </a:pPr>
            <a:r>
              <a:rPr lang="en-US"/>
              <a:t>Market &amp; customer preference will change and loyalty program should reflect those behavior changes </a:t>
            </a:r>
            <a:endParaRPr/>
          </a:p>
          <a:p>
            <a:pPr indent="0" lvl="0" marL="0" rtl="0" algn="l">
              <a:spcBef>
                <a:spcPts val="1200"/>
              </a:spcBef>
              <a:spcAft>
                <a:spcPts val="0"/>
              </a:spcAft>
              <a:buNone/>
            </a:pPr>
            <a:r>
              <a:rPr lang="en-US"/>
              <a:t>Be generous </a:t>
            </a:r>
            <a:endParaRPr/>
          </a:p>
          <a:p>
            <a:pPr indent="-317500" lvl="0" marL="457200" rtl="0" algn="l">
              <a:spcBef>
                <a:spcPts val="0"/>
              </a:spcBef>
              <a:spcAft>
                <a:spcPts val="0"/>
              </a:spcAft>
              <a:buSzPts val="1400"/>
              <a:buChar char="-"/>
            </a:pPr>
            <a:r>
              <a:rPr lang="en-US"/>
              <a:t>do you want purchasing to be the only means of getting points? </a:t>
            </a:r>
            <a:endParaRPr/>
          </a:p>
          <a:p>
            <a:pPr indent="-317500" lvl="0" marL="457200" rtl="0" algn="l">
              <a:spcBef>
                <a:spcPts val="0"/>
              </a:spcBef>
              <a:spcAft>
                <a:spcPts val="0"/>
              </a:spcAft>
              <a:buSzPts val="1400"/>
              <a:buChar char="-"/>
            </a:pPr>
            <a:r>
              <a:rPr lang="en-US"/>
              <a:t>Make it a bit more interactive w/o making it too much work</a:t>
            </a:r>
            <a:endParaRPr/>
          </a:p>
          <a:p>
            <a:pPr indent="-317500" lvl="1" marL="914400" rtl="0" algn="l">
              <a:spcBef>
                <a:spcPts val="0"/>
              </a:spcBef>
              <a:spcAft>
                <a:spcPts val="0"/>
              </a:spcAft>
              <a:buSzPts val="1400"/>
              <a:buChar char="-"/>
            </a:pPr>
            <a:r>
              <a:rPr lang="en-US"/>
              <a:t>follow social media account, follow content, watch videos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 extremely important to constantly keep track of their experience and continue improving. Check the customer retention rate, rate of redemption (see what rewards are of value to the customers), negative churn (how many customers are staying), NPS, &amp; customer effort score (who is sharing by word of mouth) </a:t>
            </a:r>
            <a:endParaRPr/>
          </a:p>
        </p:txBody>
      </p:sp>
      <p:sp>
        <p:nvSpPr>
          <p:cNvPr id="719" name="Google Shape;719;g5db2098c91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6" name="Shape 736"/>
        <p:cNvGrpSpPr/>
        <p:nvPr/>
      </p:nvGrpSpPr>
      <p:grpSpPr>
        <a:xfrm>
          <a:off x="0" y="0"/>
          <a:ext cx="0" cy="0"/>
          <a:chOff x="0" y="0"/>
          <a:chExt cx="0" cy="0"/>
        </a:xfrm>
      </p:grpSpPr>
      <p:sp>
        <p:nvSpPr>
          <p:cNvPr id="737" name="Google Shape;737;g5db2098c91_3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Make it easy </a:t>
            </a:r>
            <a:endParaRPr/>
          </a:p>
          <a:p>
            <a:pPr indent="-317500" lvl="0" marL="457200" rtl="0" algn="l">
              <a:spcBef>
                <a:spcPts val="0"/>
              </a:spcBef>
              <a:spcAft>
                <a:spcPts val="0"/>
              </a:spcAft>
              <a:buSzPts val="1400"/>
              <a:buChar char="-"/>
            </a:pPr>
            <a:r>
              <a:rPr lang="en-US"/>
              <a:t>automatically enroll with a ticketmaster account </a:t>
            </a:r>
            <a:endParaRPr/>
          </a:p>
          <a:p>
            <a:pPr indent="-317500" lvl="0" marL="457200" rtl="0" algn="l">
              <a:spcBef>
                <a:spcPts val="0"/>
              </a:spcBef>
              <a:spcAft>
                <a:spcPts val="0"/>
              </a:spcAft>
              <a:buSzPts val="1400"/>
              <a:buChar char="-"/>
            </a:pPr>
            <a:r>
              <a:rPr lang="en-US"/>
              <a:t>First purchase bonus </a:t>
            </a:r>
            <a:endParaRPr/>
          </a:p>
          <a:p>
            <a:pPr indent="-317500" lvl="0" marL="457200" rtl="0" algn="l">
              <a:spcBef>
                <a:spcPts val="0"/>
              </a:spcBef>
              <a:spcAft>
                <a:spcPts val="0"/>
              </a:spcAft>
              <a:buSzPts val="1400"/>
              <a:buChar char="-"/>
            </a:pPr>
            <a:r>
              <a:rPr lang="en-US"/>
              <a:t>Every dollar spent gets one points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Make them feel special</a:t>
            </a:r>
            <a:endParaRPr/>
          </a:p>
          <a:p>
            <a:pPr indent="-317500" lvl="0" marL="457200" rtl="0" algn="l">
              <a:spcBef>
                <a:spcPts val="0"/>
              </a:spcBef>
              <a:spcAft>
                <a:spcPts val="0"/>
              </a:spcAft>
              <a:buSzPts val="1400"/>
              <a:buChar char="-"/>
            </a:pPr>
            <a:r>
              <a:rPr lang="en-US"/>
              <a:t>Reward people w/ x amount of ticket purchases with special event invites </a:t>
            </a:r>
            <a:endParaRPr/>
          </a:p>
          <a:p>
            <a:pPr indent="-317500" lvl="0" marL="457200" rtl="0" algn="l">
              <a:spcBef>
                <a:spcPts val="0"/>
              </a:spcBef>
              <a:spcAft>
                <a:spcPts val="0"/>
              </a:spcAft>
              <a:buSzPts val="1400"/>
              <a:buChar char="-"/>
            </a:pPr>
            <a:r>
              <a:rPr lang="en-US"/>
              <a:t> Reward based on </a:t>
            </a:r>
            <a:endParaRPr/>
          </a:p>
          <a:p>
            <a:pPr indent="-317500" lvl="1" marL="914400" rtl="0" algn="l">
              <a:spcBef>
                <a:spcPts val="0"/>
              </a:spcBef>
              <a:spcAft>
                <a:spcPts val="0"/>
              </a:spcAft>
              <a:buSzPts val="1400"/>
              <a:buChar char="-"/>
            </a:pPr>
            <a:r>
              <a:rPr lang="en-US"/>
              <a:t>amount spent </a:t>
            </a:r>
            <a:endParaRPr/>
          </a:p>
          <a:p>
            <a:pPr indent="-317500" lvl="1" marL="914400" rtl="0" algn="l">
              <a:spcBef>
                <a:spcPts val="0"/>
              </a:spcBef>
              <a:spcAft>
                <a:spcPts val="0"/>
              </a:spcAft>
              <a:buSzPts val="1400"/>
              <a:buChar char="-"/>
            </a:pPr>
            <a:r>
              <a:rPr lang="en-US"/>
              <a:t>but also # of events attended/tickets bought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Balance Rewards Mix </a:t>
            </a:r>
            <a:endParaRPr/>
          </a:p>
          <a:p>
            <a:pPr indent="-317500" lvl="0" marL="457200" rtl="0" algn="l">
              <a:spcBef>
                <a:spcPts val="0"/>
              </a:spcBef>
              <a:spcAft>
                <a:spcPts val="0"/>
              </a:spcAft>
              <a:buSzPts val="1400"/>
              <a:buChar char="-"/>
            </a:pPr>
            <a:r>
              <a:rPr lang="en-US"/>
              <a:t>Presale </a:t>
            </a:r>
            <a:r>
              <a:rPr lang="en-US"/>
              <a:t>opportunities,</a:t>
            </a:r>
            <a:endParaRPr/>
          </a:p>
          <a:p>
            <a:pPr indent="-317500" lvl="0" marL="457200" rtl="0" algn="l">
              <a:spcBef>
                <a:spcPts val="0"/>
              </a:spcBef>
              <a:spcAft>
                <a:spcPts val="0"/>
              </a:spcAft>
              <a:buSzPts val="1400"/>
              <a:buChar char="-"/>
            </a:pPr>
            <a:r>
              <a:rPr lang="en-US"/>
              <a:t>VIP packages</a:t>
            </a:r>
            <a:endParaRPr/>
          </a:p>
          <a:p>
            <a:pPr indent="-317500" lvl="0" marL="457200" rtl="0" algn="l">
              <a:spcBef>
                <a:spcPts val="0"/>
              </a:spcBef>
              <a:spcAft>
                <a:spcPts val="0"/>
              </a:spcAft>
              <a:buSzPts val="1400"/>
              <a:buChar char="-"/>
            </a:pPr>
            <a:r>
              <a:rPr lang="en-US"/>
              <a:t>Ticket upgrades </a:t>
            </a:r>
            <a:endParaRPr/>
          </a:p>
          <a:p>
            <a:pPr indent="-317500" lvl="0" marL="457200" rtl="0" algn="l">
              <a:spcBef>
                <a:spcPts val="0"/>
              </a:spcBef>
              <a:spcAft>
                <a:spcPts val="0"/>
              </a:spcAft>
              <a:buSzPts val="1400"/>
              <a:buChar char="-"/>
            </a:pPr>
            <a:r>
              <a:rPr lang="en-US"/>
              <a:t>Special discounts on future tickets </a:t>
            </a:r>
            <a:endParaRPr/>
          </a:p>
          <a:p>
            <a:pPr indent="-317500" lvl="0" marL="457200" rtl="0" algn="l">
              <a:spcBef>
                <a:spcPts val="0"/>
              </a:spcBef>
              <a:spcAft>
                <a:spcPts val="0"/>
              </a:spcAft>
              <a:buSzPts val="1400"/>
              <a:buChar char="-"/>
            </a:pPr>
            <a:r>
              <a:rPr lang="en-US"/>
              <a:t>Fan meetings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 Generous </a:t>
            </a:r>
            <a:endParaRPr/>
          </a:p>
          <a:p>
            <a:pPr indent="-317500" lvl="0" marL="457200" rtl="0" algn="l">
              <a:spcBef>
                <a:spcPts val="0"/>
              </a:spcBef>
              <a:spcAft>
                <a:spcPts val="0"/>
              </a:spcAft>
              <a:buSzPts val="1400"/>
              <a:buChar char="-"/>
            </a:pPr>
            <a:r>
              <a:rPr lang="en-US"/>
              <a:t>If buy 20+ tickets/year, those points are doubled </a:t>
            </a:r>
            <a:endParaRPr/>
          </a:p>
          <a:p>
            <a:pPr indent="-317500" lvl="0" marL="457200" rtl="0" algn="l">
              <a:spcBef>
                <a:spcPts val="0"/>
              </a:spcBef>
              <a:spcAft>
                <a:spcPts val="0"/>
              </a:spcAft>
              <a:buSzPts val="1400"/>
              <a:buChar char="-"/>
            </a:pPr>
            <a:r>
              <a:rPr lang="en-US"/>
              <a:t>If you buy a ticket, have option of sharing on social media to collect points </a:t>
            </a:r>
            <a:endParaRPr/>
          </a:p>
          <a:p>
            <a:pPr indent="-317500" lvl="0" marL="457200" rtl="0" algn="l">
              <a:spcBef>
                <a:spcPts val="0"/>
              </a:spcBef>
              <a:spcAft>
                <a:spcPts val="0"/>
              </a:spcAft>
              <a:buSzPts val="1400"/>
              <a:buChar char="-"/>
            </a:pPr>
            <a:r>
              <a:rPr lang="en-US"/>
              <a:t>Watching ™ ads </a:t>
            </a:r>
            <a:endParaRPr/>
          </a:p>
          <a:p>
            <a:pPr indent="-317500" lvl="0" marL="457200" rtl="0" algn="l">
              <a:spcBef>
                <a:spcPts val="0"/>
              </a:spcBef>
              <a:spcAft>
                <a:spcPts val="0"/>
              </a:spcAft>
              <a:buSzPts val="1400"/>
              <a:buChar char="-"/>
            </a:pPr>
            <a:r>
              <a:rPr lang="en-US"/>
              <a:t>Getting points on transferring &amp; accepting tickets </a:t>
            </a:r>
            <a:endParaRPr/>
          </a:p>
          <a:p>
            <a:pPr indent="-317500" lvl="1" marL="914400" rtl="0" algn="l">
              <a:spcBef>
                <a:spcPts val="0"/>
              </a:spcBef>
              <a:spcAft>
                <a:spcPts val="0"/>
              </a:spcAft>
              <a:buSzPts val="1400"/>
              <a:buChar char="-"/>
            </a:pPr>
            <a:r>
              <a:rPr lang="en-US"/>
              <a:t>good incentive for people to actually transfer their ticket </a:t>
            </a:r>
            <a:endParaRPr/>
          </a:p>
        </p:txBody>
      </p:sp>
      <p:sp>
        <p:nvSpPr>
          <p:cNvPr id="738" name="Google Shape;738;g5db2098c91_3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5db2098c9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5db2098c9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a:solidFill>
                  <a:srgbClr val="000000"/>
                </a:solidFill>
                <a:latin typeface="Arial"/>
                <a:ea typeface="Arial"/>
                <a:cs typeface="Arial"/>
                <a:sym typeface="Arial"/>
              </a:rPr>
              <a:t>Costco Example -- 20% of Loans and Revenue and 10% of all AMEX Cards</a:t>
            </a:r>
            <a:endParaRPr sz="1100">
              <a:solidFill>
                <a:srgbClr val="000000"/>
              </a:solidFill>
              <a:latin typeface="Arial"/>
              <a:ea typeface="Arial"/>
              <a:cs typeface="Arial"/>
              <a:sym typeface="Arial"/>
            </a:endParaRPr>
          </a:p>
        </p:txBody>
      </p:sp>
      <p:sp>
        <p:nvSpPr>
          <p:cNvPr id="754" name="Google Shape;754;g5db2098c91_1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5db2098c91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5db2098c91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1100">
              <a:solidFill>
                <a:srgbClr val="000000"/>
              </a:solidFill>
              <a:latin typeface="Arial"/>
              <a:ea typeface="Arial"/>
              <a:cs typeface="Arial"/>
              <a:sym typeface="Arial"/>
            </a:endParaRPr>
          </a:p>
        </p:txBody>
      </p:sp>
      <p:sp>
        <p:nvSpPr>
          <p:cNvPr id="768" name="Google Shape;768;g5db2098c91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8" name="Shape 778"/>
        <p:cNvGrpSpPr/>
        <p:nvPr/>
      </p:nvGrpSpPr>
      <p:grpSpPr>
        <a:xfrm>
          <a:off x="0" y="0"/>
          <a:ext cx="0" cy="0"/>
          <a:chOff x="0" y="0"/>
          <a:chExt cx="0" cy="0"/>
        </a:xfrm>
      </p:grpSpPr>
      <p:sp>
        <p:nvSpPr>
          <p:cNvPr id="779" name="Google Shape;779;g5e1b097c42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5e1b097c42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lnSpc>
                <a:spcPct val="139090"/>
              </a:lnSpc>
              <a:spcBef>
                <a:spcPts val="0"/>
              </a:spcBef>
              <a:spcAft>
                <a:spcPts val="0"/>
              </a:spcAft>
              <a:buNone/>
            </a:pPr>
            <a:r>
              <a:rPr lang="en-US" sz="1300">
                <a:solidFill>
                  <a:srgbClr val="000000"/>
                </a:solidFill>
                <a:latin typeface="Arial"/>
                <a:ea typeface="Arial"/>
                <a:cs typeface="Arial"/>
                <a:sym typeface="Arial"/>
              </a:rPr>
              <a:t>Visa’s data indicates that millennials use cards for 57 percent of their spending , and with increasing wages and reduced debt, they’re an attractive target for debit and credit card marketing.</a:t>
            </a:r>
            <a:endParaRPr sz="1300">
              <a:solidFill>
                <a:srgbClr val="000000"/>
              </a:solidFill>
              <a:latin typeface="Arial"/>
              <a:ea typeface="Arial"/>
              <a:cs typeface="Arial"/>
              <a:sym typeface="Arial"/>
            </a:endParaRPr>
          </a:p>
          <a:p>
            <a:pPr indent="0" lvl="0" marL="0" rtl="0" algn="l">
              <a:lnSpc>
                <a:spcPct val="139090"/>
              </a:lnSpc>
              <a:spcBef>
                <a:spcPts val="1500"/>
              </a:spcBef>
              <a:spcAft>
                <a:spcPts val="0"/>
              </a:spcAft>
              <a:buNone/>
            </a:pPr>
            <a:r>
              <a:rPr lang="en-US" sz="1300">
                <a:solidFill>
                  <a:srgbClr val="000000"/>
                </a:solidFill>
                <a:latin typeface="Arial"/>
                <a:ea typeface="Arial"/>
                <a:cs typeface="Arial"/>
                <a:sym typeface="Arial"/>
              </a:rPr>
              <a:t>They’re willing to migrate cash and other transactions to card products, when designed for their needs. Millennials are also more likely to revolve and pay fees.</a:t>
            </a:r>
            <a:endParaRPr sz="1300">
              <a:solidFill>
                <a:srgbClr val="000000"/>
              </a:solidFill>
              <a:latin typeface="Arial"/>
              <a:ea typeface="Arial"/>
              <a:cs typeface="Arial"/>
              <a:sym typeface="Arial"/>
            </a:endParaRPr>
          </a:p>
          <a:p>
            <a:pPr indent="0" lvl="0" marL="0" rtl="0" algn="l">
              <a:spcBef>
                <a:spcPts val="800"/>
              </a:spcBef>
              <a:spcAft>
                <a:spcPts val="0"/>
              </a:spcAft>
              <a:buNone/>
            </a:pPr>
            <a:r>
              <a:t/>
            </a:r>
            <a:endParaRPr/>
          </a:p>
        </p:txBody>
      </p:sp>
      <p:sp>
        <p:nvSpPr>
          <p:cNvPr id="781" name="Google Shape;781;g5e1b097c42_0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7" name="Shape 787"/>
        <p:cNvGrpSpPr/>
        <p:nvPr/>
      </p:nvGrpSpPr>
      <p:grpSpPr>
        <a:xfrm>
          <a:off x="0" y="0"/>
          <a:ext cx="0" cy="0"/>
          <a:chOff x="0" y="0"/>
          <a:chExt cx="0" cy="0"/>
        </a:xfrm>
      </p:grpSpPr>
      <p:sp>
        <p:nvSpPr>
          <p:cNvPr id="788" name="Google Shape;788;g5df29d565f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a:solidFill>
                  <a:srgbClr val="000000"/>
                </a:solidFill>
                <a:latin typeface="Arial"/>
                <a:ea typeface="Arial"/>
                <a:cs typeface="Arial"/>
                <a:sym typeface="Arial"/>
              </a:rPr>
              <a:t>Revenue Sharing on Credit Card Fees</a:t>
            </a:r>
            <a:endParaRPr b="1">
              <a:solidFill>
                <a:srgbClr val="000000"/>
              </a:solidFill>
              <a:latin typeface="Arial"/>
              <a:ea typeface="Arial"/>
              <a:cs typeface="Arial"/>
              <a:sym typeface="Arial"/>
            </a:endParaRPr>
          </a:p>
          <a:p>
            <a:pPr indent="-304800" lvl="0" marL="457200" rtl="0" algn="l">
              <a:spcBef>
                <a:spcPts val="0"/>
              </a:spcBef>
              <a:spcAft>
                <a:spcPts val="0"/>
              </a:spcAft>
              <a:buSzPts val="1200"/>
              <a:buChar char="-"/>
            </a:pPr>
            <a:r>
              <a:rPr lang="en-US">
                <a:solidFill>
                  <a:srgbClr val="000000"/>
                </a:solidFill>
                <a:highlight>
                  <a:srgbClr val="FFFFFF"/>
                </a:highlight>
                <a:latin typeface="Arial"/>
                <a:ea typeface="Arial"/>
                <a:cs typeface="Arial"/>
                <a:sym typeface="Arial"/>
              </a:rPr>
              <a:t>If the customer ends up paying interest or late fees to the issuer, the co-branding partner gets a revenue sharing kickback from the issuer. If the customer uses the co-branded card at other places, the co-branding partner also gets a percentage of the fees earned by the issuer. American Express said 70% of the purchases on Costco AmEx cards are made outside Costco. Costco likely gets a portion of American Express’s fees on those 70% in addition to a portion of the interest and late fees paid by the customers to American Express (not all customers pay in full every month).</a:t>
            </a:r>
            <a:endParaRPr>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1" lang="en-US">
                <a:solidFill>
                  <a:srgbClr val="000000"/>
                </a:solidFill>
                <a:highlight>
                  <a:srgbClr val="FFFFFF"/>
                </a:highlight>
                <a:latin typeface="Arial"/>
                <a:ea typeface="Arial"/>
                <a:cs typeface="Arial"/>
                <a:sym typeface="Arial"/>
              </a:rPr>
              <a:t>Increased Customer Engagement</a:t>
            </a:r>
            <a:endParaRPr b="1">
              <a:solidFill>
                <a:srgbClr val="000000"/>
              </a:solidFill>
              <a:highlight>
                <a:srgbClr val="FFFFFF"/>
              </a:highlight>
              <a:latin typeface="Arial"/>
              <a:ea typeface="Arial"/>
              <a:cs typeface="Arial"/>
              <a:sym typeface="Arial"/>
            </a:endParaRPr>
          </a:p>
          <a:p>
            <a:pPr indent="-304800" lvl="0" marL="457200" rtl="0" algn="l">
              <a:spcBef>
                <a:spcPts val="0"/>
              </a:spcBef>
              <a:spcAft>
                <a:spcPts val="0"/>
              </a:spcAft>
              <a:buSzPts val="1200"/>
              <a:buChar char="-"/>
            </a:pPr>
            <a:r>
              <a:rPr lang="en-US">
                <a:solidFill>
                  <a:srgbClr val="000000"/>
                </a:solidFill>
                <a:latin typeface="Arial"/>
                <a:ea typeface="Arial"/>
                <a:cs typeface="Arial"/>
                <a:sym typeface="Arial"/>
              </a:rPr>
              <a:t>A 2016 report by The Nielsen Company found that "67% of consumers shop more frequently and spend more at retailers with loyalty programs."</a:t>
            </a:r>
            <a:r>
              <a:rPr lang="en-US">
                <a:solidFill>
                  <a:srgbClr val="000000"/>
                </a:solidFill>
                <a:highlight>
                  <a:srgbClr val="FFFFFF"/>
                </a:highlight>
                <a:latin typeface="Arial"/>
                <a:ea typeface="Arial"/>
                <a:cs typeface="Arial"/>
                <a:sym typeface="Arial"/>
              </a:rPr>
              <a:t>Not only can customers earn points for shopping with the issuing brand but anywhere else they take their card.</a:t>
            </a:r>
            <a:endParaRPr>
              <a:solidFill>
                <a:srgbClr val="000000"/>
              </a:solidFill>
              <a:highlight>
                <a:srgbClr val="FFFFFF"/>
              </a:highlight>
              <a:latin typeface="Arial"/>
              <a:ea typeface="Arial"/>
              <a:cs typeface="Arial"/>
              <a:sym typeface="Arial"/>
            </a:endParaRPr>
          </a:p>
          <a:p>
            <a:pPr indent="-304800" lvl="0" marL="457200" rtl="0" algn="l">
              <a:lnSpc>
                <a:spcPct val="115000"/>
              </a:lnSpc>
              <a:spcBef>
                <a:spcPts val="0"/>
              </a:spcBef>
              <a:spcAft>
                <a:spcPts val="0"/>
              </a:spcAft>
              <a:buSzPts val="1200"/>
              <a:buChar char="-"/>
            </a:pPr>
            <a:r>
              <a:rPr lang="en-US">
                <a:solidFill>
                  <a:srgbClr val="000000"/>
                </a:solidFill>
                <a:highlight>
                  <a:srgbClr val="FFFFFF"/>
                </a:highlight>
                <a:latin typeface="Arial"/>
                <a:ea typeface="Arial"/>
                <a:cs typeface="Arial"/>
                <a:sym typeface="Arial"/>
              </a:rPr>
              <a:t>This arrangement has the power to benefit both the company and its customers. The brand involved is encouraging their users to be return customers. In turn, so long as they have a point balance, cardholders will be incentivized to come back; it's a form of positive reinforcement.</a:t>
            </a:r>
            <a:endParaRPr>
              <a:solidFill>
                <a:srgbClr val="000000"/>
              </a:solidFill>
              <a:latin typeface="Arial"/>
              <a:ea typeface="Arial"/>
              <a:cs typeface="Arial"/>
              <a:sym typeface="Arial"/>
            </a:endParaRPr>
          </a:p>
          <a:p>
            <a:pPr indent="-304800" lvl="0" marL="457200" rtl="0" algn="l">
              <a:spcBef>
                <a:spcPts val="0"/>
              </a:spcBef>
              <a:spcAft>
                <a:spcPts val="0"/>
              </a:spcAft>
              <a:buClr>
                <a:srgbClr val="333333"/>
              </a:buClr>
              <a:buSzPts val="1200"/>
              <a:buChar char="-"/>
            </a:pPr>
            <a:r>
              <a:rPr lang="en-US">
                <a:solidFill>
                  <a:srgbClr val="333333"/>
                </a:solidFill>
                <a:highlight>
                  <a:srgbClr val="FFFFFF"/>
                </a:highlight>
                <a:latin typeface="Arial"/>
                <a:ea typeface="Arial"/>
                <a:cs typeface="Arial"/>
                <a:sym typeface="Arial"/>
              </a:rPr>
              <a:t>Because the co-branded cards often give special discounts or earn double points for spending at the co-branding partner ...customers with a co-branded card tend to spend more. </a:t>
            </a:r>
            <a:endParaRPr>
              <a:solidFill>
                <a:srgbClr val="333333"/>
              </a:solidFill>
              <a:highlight>
                <a:srgbClr val="FFFFFF"/>
              </a:highlight>
              <a:latin typeface="Arial"/>
              <a:ea typeface="Arial"/>
              <a:cs typeface="Arial"/>
              <a:sym typeface="Arial"/>
            </a:endParaRPr>
          </a:p>
          <a:p>
            <a:pPr indent="0" lvl="0" marL="0" rtl="0" algn="l">
              <a:spcBef>
                <a:spcPts val="0"/>
              </a:spcBef>
              <a:spcAft>
                <a:spcPts val="0"/>
              </a:spcAft>
              <a:buNone/>
            </a:pPr>
            <a:r>
              <a:rPr b="1" lang="en-US">
                <a:solidFill>
                  <a:srgbClr val="000000"/>
                </a:solidFill>
                <a:highlight>
                  <a:srgbClr val="FFFFFF"/>
                </a:highlight>
                <a:latin typeface="Arial"/>
                <a:ea typeface="Arial"/>
                <a:cs typeface="Arial"/>
                <a:sym typeface="Arial"/>
              </a:rPr>
              <a:t>Access to Better Customer Data</a:t>
            </a:r>
            <a:endParaRPr b="1">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SzPts val="1400"/>
              <a:buChar char="-"/>
            </a:pPr>
            <a:r>
              <a:rPr lang="en-US">
                <a:solidFill>
                  <a:srgbClr val="000000"/>
                </a:solidFill>
                <a:highlight>
                  <a:srgbClr val="FFFFFF"/>
                </a:highlight>
                <a:latin typeface="Arial"/>
                <a:ea typeface="Arial"/>
                <a:cs typeface="Arial"/>
                <a:sym typeface="Arial"/>
              </a:rPr>
              <a:t>The co-branding partner also gets aggregated data from the issuer on the customers’ demographics and their shopping behavior. The data help the partner market its products.</a:t>
            </a:r>
            <a:endParaRPr>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US">
                <a:solidFill>
                  <a:srgbClr val="000000"/>
                </a:solidFill>
                <a:highlight>
                  <a:srgbClr val="FFFFFF"/>
                </a:highlight>
                <a:latin typeface="Arial"/>
                <a:ea typeface="Arial"/>
                <a:cs typeface="Arial"/>
                <a:sym typeface="Arial"/>
              </a:rPr>
              <a:t>IDENTITY</a:t>
            </a:r>
            <a:endParaRPr>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rPr lang="en-US">
                <a:solidFill>
                  <a:srgbClr val="000000"/>
                </a:solidFill>
                <a:highlight>
                  <a:srgbClr val="FFFFFF"/>
                </a:highlight>
                <a:latin typeface="Arial"/>
                <a:ea typeface="Arial"/>
                <a:cs typeface="Arial"/>
                <a:sym typeface="Arial"/>
              </a:rPr>
              <a:t>Spending Habits/ Pattern</a:t>
            </a:r>
            <a:endParaRPr>
              <a:solidFill>
                <a:srgbClr val="000000"/>
              </a:solidFill>
              <a:highlight>
                <a:srgbClr val="FFFFFF"/>
              </a:highlight>
              <a:latin typeface="Arial"/>
              <a:ea typeface="Arial"/>
              <a:cs typeface="Arial"/>
              <a:sym typeface="Arial"/>
            </a:endParaRPr>
          </a:p>
          <a:p>
            <a:pPr indent="0" lvl="0" marL="0" rtl="0" algn="l">
              <a:spcBef>
                <a:spcPts val="0"/>
              </a:spcBef>
              <a:spcAft>
                <a:spcPts val="0"/>
              </a:spcAft>
              <a:buNone/>
            </a:pPr>
            <a:r>
              <a:rPr b="1" lang="en-US">
                <a:solidFill>
                  <a:srgbClr val="000000"/>
                </a:solidFill>
                <a:highlight>
                  <a:srgbClr val="FFFFFF"/>
                </a:highlight>
                <a:latin typeface="Arial"/>
                <a:ea typeface="Arial"/>
                <a:cs typeface="Arial"/>
                <a:sym typeface="Arial"/>
              </a:rPr>
              <a:t>Improved Marketing &amp; Branding</a:t>
            </a:r>
            <a:endParaRPr b="1">
              <a:solidFill>
                <a:srgbClr val="000000"/>
              </a:solidFill>
              <a:highlight>
                <a:srgbClr val="FFFFFF"/>
              </a:highlight>
              <a:latin typeface="Arial"/>
              <a:ea typeface="Arial"/>
              <a:cs typeface="Arial"/>
              <a:sym typeface="Arial"/>
            </a:endParaRPr>
          </a:p>
          <a:p>
            <a:pPr indent="-317500" lvl="0" marL="457200" rtl="0" algn="l">
              <a:spcBef>
                <a:spcPts val="0"/>
              </a:spcBef>
              <a:spcAft>
                <a:spcPts val="0"/>
              </a:spcAft>
              <a:buClr>
                <a:srgbClr val="000000"/>
              </a:buClr>
              <a:buSzPts val="1400"/>
              <a:buFont typeface="Arial"/>
              <a:buChar char="-"/>
            </a:pPr>
            <a:r>
              <a:t/>
            </a:r>
            <a:endParaRPr b="1">
              <a:solidFill>
                <a:srgbClr val="000000"/>
              </a:solidFill>
              <a:highlight>
                <a:srgbClr val="FFFFFF"/>
              </a:highlight>
              <a:latin typeface="Arial"/>
              <a:ea typeface="Arial"/>
              <a:cs typeface="Arial"/>
              <a:sym typeface="Arial"/>
            </a:endParaRPr>
          </a:p>
        </p:txBody>
      </p:sp>
      <p:sp>
        <p:nvSpPr>
          <p:cNvPr id="789" name="Google Shape;789;g5df29d565f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Ex: Here is our target audience Kyle, he attends Stanford University. Majors in communications. Is a fifth year senior and attends the occasional frat party.</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something to be said about getting young people in early. We are in it for the long haul. less focused on the revenue now more on the future aspect. name to file- make sure the venue knows who is at it. get fans and more heads. developing relationships that will pan out later.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https://www.eventbrite.com/blog/academy/5-tips-to-improve-student-engagement/</a:t>
            </a:r>
            <a:r>
              <a:rPr lang="en-US"/>
              <a:t> </a:t>
            </a:r>
            <a:endParaRPr/>
          </a:p>
          <a:p>
            <a:pPr indent="0" lvl="0" marL="0" rtl="0" algn="l">
              <a:spcBef>
                <a:spcPts val="0"/>
              </a:spcBef>
              <a:spcAft>
                <a:spcPts val="0"/>
              </a:spcAft>
              <a:buNone/>
            </a:pPr>
            <a:r>
              <a:rPr lang="en-US"/>
              <a:t>Eventbrite survey  - </a:t>
            </a:r>
            <a:r>
              <a:rPr lang="en-US" sz="1100">
                <a:solidFill>
                  <a:srgbClr val="363A43"/>
                </a:solidFill>
                <a:highlight>
                  <a:schemeClr val="lt1"/>
                </a:highlight>
                <a:latin typeface="Arial"/>
                <a:ea typeface="Arial"/>
                <a:cs typeface="Arial"/>
                <a:sym typeface="Arial"/>
              </a:rPr>
              <a:t>Over 8 in 10 millennials (82%) attended or participated in a variety of live experiences in the past year, ranging from parties, concerts, festivals, performing arts and races and themed sports—and more so than other older generations (70%).</a:t>
            </a:r>
            <a:endParaRPr/>
          </a:p>
        </p:txBody>
      </p:sp>
      <p:sp>
        <p:nvSpPr>
          <p:cNvPr id="386" name="Google Shape;38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5e1e78cc36_9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08" name="Google Shape;808;g5e1e78cc36_9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7" name="Google Shape;8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3" name="Shape 823"/>
        <p:cNvGrpSpPr/>
        <p:nvPr/>
      </p:nvGrpSpPr>
      <p:grpSpPr>
        <a:xfrm>
          <a:off x="0" y="0"/>
          <a:ext cx="0" cy="0"/>
          <a:chOff x="0" y="0"/>
          <a:chExt cx="0" cy="0"/>
        </a:xfrm>
      </p:grpSpPr>
      <p:sp>
        <p:nvSpPr>
          <p:cNvPr id="824" name="Google Shape;824;g5e1e78cc36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5" name="Google Shape;825;g5e1e78cc36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e1e78cc36_4_2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Retaining customers </a:t>
            </a:r>
            <a:endParaRPr/>
          </a:p>
          <a:p>
            <a:pPr indent="-317500" lvl="0" marL="457200" rtl="0" algn="l">
              <a:spcBef>
                <a:spcPts val="0"/>
              </a:spcBef>
              <a:spcAft>
                <a:spcPts val="0"/>
              </a:spcAft>
              <a:buSzPts val="1400"/>
              <a:buChar char="-"/>
            </a:pPr>
            <a:r>
              <a:rPr lang="en-US"/>
              <a:t>50% consumer change their behavior to reach a higher tier </a:t>
            </a:r>
            <a:endParaRPr/>
          </a:p>
          <a:p>
            <a:pPr indent="-317500" lvl="0" marL="457200" rtl="0" algn="l">
              <a:spcBef>
                <a:spcPts val="0"/>
              </a:spcBef>
              <a:spcAft>
                <a:spcPts val="0"/>
              </a:spcAft>
              <a:buSzPts val="1400"/>
              <a:buChar char="-"/>
            </a:pPr>
            <a:r>
              <a:rPr lang="en-US"/>
              <a:t>76% consumers view programs as part of their relationship with the brand </a:t>
            </a:r>
            <a:endParaRPr/>
          </a:p>
          <a:p>
            <a:pPr indent="-317500" lvl="0" marL="457200" rtl="0" algn="l">
              <a:spcBef>
                <a:spcPts val="0"/>
              </a:spcBef>
              <a:spcAft>
                <a:spcPts val="0"/>
              </a:spcAft>
              <a:buSzPts val="1400"/>
              <a:buChar char="-"/>
            </a:pPr>
            <a:r>
              <a:rPr lang="en-US"/>
              <a:t>Can target at risk customers to try to bring them back into the brand</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Ability to Tailor </a:t>
            </a:r>
            <a:endParaRPr/>
          </a:p>
          <a:p>
            <a:pPr indent="-317500" lvl="0" marL="457200" rtl="0" algn="l">
              <a:spcBef>
                <a:spcPts val="0"/>
              </a:spcBef>
              <a:spcAft>
                <a:spcPts val="0"/>
              </a:spcAft>
              <a:buSzPts val="1400"/>
              <a:buChar char="-"/>
            </a:pPr>
            <a:r>
              <a:rPr lang="en-US"/>
              <a:t>can find out what benefits are important for their fans </a:t>
            </a:r>
            <a:endParaRPr/>
          </a:p>
          <a:p>
            <a:pPr indent="-317500" lvl="0" marL="457200" rtl="0" algn="l">
              <a:spcBef>
                <a:spcPts val="0"/>
              </a:spcBef>
              <a:spcAft>
                <a:spcPts val="0"/>
              </a:spcAft>
              <a:buSzPts val="1400"/>
              <a:buChar char="-"/>
            </a:pPr>
            <a:r>
              <a:rPr lang="en-US"/>
              <a:t>can use it as a means to conduct research amongst their fans and can potentially segment it even further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Better communication</a:t>
            </a:r>
            <a:endParaRPr/>
          </a:p>
          <a:p>
            <a:pPr indent="-317500" lvl="0" marL="457200" rtl="0" algn="l">
              <a:spcBef>
                <a:spcPts val="0"/>
              </a:spcBef>
              <a:spcAft>
                <a:spcPts val="0"/>
              </a:spcAft>
              <a:buSzPts val="1400"/>
              <a:buChar char="-"/>
            </a:pPr>
            <a:r>
              <a:rPr lang="en-US"/>
              <a:t>6/10 customers say surprise rewards are a reason to stay loyal. Easier to reach out on profile or something with surprise</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Customer Advocacy </a:t>
            </a:r>
            <a:endParaRPr/>
          </a:p>
          <a:p>
            <a:pPr indent="-317500" lvl="0" marL="457200" rtl="0" algn="l">
              <a:spcBef>
                <a:spcPts val="0"/>
              </a:spcBef>
              <a:spcAft>
                <a:spcPts val="0"/>
              </a:spcAft>
              <a:buSzPts val="1400"/>
              <a:buChar char="-"/>
            </a:pPr>
            <a:r>
              <a:rPr lang="en-US"/>
              <a:t>unhappy customers are more inclined to act &amp; share their neg experience </a:t>
            </a:r>
            <a:endParaRPr/>
          </a:p>
          <a:p>
            <a:pPr indent="-317500" lvl="0" marL="457200" rtl="0" algn="l">
              <a:spcBef>
                <a:spcPts val="0"/>
              </a:spcBef>
              <a:spcAft>
                <a:spcPts val="0"/>
              </a:spcAft>
              <a:buSzPts val="1400"/>
              <a:buChar char="-"/>
            </a:pPr>
            <a:r>
              <a:rPr lang="en-US"/>
              <a:t>81% of customers trust recommendation from friends &amp; families rather than the company </a:t>
            </a:r>
            <a:endParaRPr/>
          </a:p>
        </p:txBody>
      </p:sp>
      <p:sp>
        <p:nvSpPr>
          <p:cNvPr id="402" name="Google Shape;402;g5e1e78cc36_4_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1" name="Shape 421"/>
        <p:cNvGrpSpPr/>
        <p:nvPr/>
      </p:nvGrpSpPr>
      <p:grpSpPr>
        <a:xfrm>
          <a:off x="0" y="0"/>
          <a:ext cx="0" cy="0"/>
          <a:chOff x="0" y="0"/>
          <a:chExt cx="0" cy="0"/>
        </a:xfrm>
      </p:grpSpPr>
      <p:sp>
        <p:nvSpPr>
          <p:cNvPr id="422" name="Google Shape;422;g5e177fc477_3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100">
                <a:solidFill>
                  <a:srgbClr val="363A43"/>
                </a:solidFill>
                <a:highlight>
                  <a:schemeClr val="lt1"/>
                </a:highlight>
                <a:latin typeface="Arial"/>
                <a:ea typeface="Arial"/>
                <a:cs typeface="Arial"/>
                <a:sym typeface="Arial"/>
              </a:rPr>
              <a:t>What we consider distress is tickets that go unsold. But for our ideas we brought it up a notch and made it tickets that are unsold within 3 days of events...</a:t>
            </a:r>
            <a:endParaRPr sz="1100">
              <a:solidFill>
                <a:srgbClr val="363A43"/>
              </a:solidFill>
              <a:highlight>
                <a:schemeClr val="lt1"/>
              </a:highlight>
              <a:latin typeface="Arial"/>
              <a:ea typeface="Arial"/>
              <a:cs typeface="Arial"/>
              <a:sym typeface="Arial"/>
            </a:endParaRPr>
          </a:p>
          <a:p>
            <a:pPr indent="0" lvl="0" marL="0" rtl="0" algn="l">
              <a:spcBef>
                <a:spcPts val="0"/>
              </a:spcBef>
              <a:spcAft>
                <a:spcPts val="0"/>
              </a:spcAft>
              <a:buNone/>
            </a:pPr>
            <a:r>
              <a:t/>
            </a:r>
            <a:endParaRPr sz="1100">
              <a:solidFill>
                <a:srgbClr val="363A43"/>
              </a:solidFill>
              <a:highlight>
                <a:schemeClr val="lt1"/>
              </a:highlight>
              <a:latin typeface="Arial"/>
              <a:ea typeface="Arial"/>
              <a:cs typeface="Arial"/>
              <a:sym typeface="Arial"/>
            </a:endParaRPr>
          </a:p>
          <a:p>
            <a:pPr indent="-298450" lvl="0" marL="457200" rtl="0" algn="l">
              <a:spcBef>
                <a:spcPts val="0"/>
              </a:spcBef>
              <a:spcAft>
                <a:spcPts val="0"/>
              </a:spcAft>
              <a:buClr>
                <a:srgbClr val="363A43"/>
              </a:buClr>
              <a:buSzPts val="1100"/>
              <a:buFont typeface="Arial"/>
              <a:buChar char="-"/>
            </a:pPr>
            <a:r>
              <a:rPr lang="en-US" sz="1100">
                <a:solidFill>
                  <a:srgbClr val="363A43"/>
                </a:solidFill>
                <a:highlight>
                  <a:schemeClr val="lt1"/>
                </a:highlight>
                <a:latin typeface="Arial"/>
                <a:ea typeface="Arial"/>
                <a:cs typeface="Arial"/>
                <a:sym typeface="Arial"/>
              </a:rPr>
              <a:t>introduce graph, show numbers for all them </a:t>
            </a:r>
            <a:endParaRPr sz="1100">
              <a:solidFill>
                <a:srgbClr val="363A43"/>
              </a:solidFill>
              <a:highlight>
                <a:schemeClr val="lt1"/>
              </a:highlight>
              <a:latin typeface="Arial"/>
              <a:ea typeface="Arial"/>
              <a:cs typeface="Arial"/>
              <a:sym typeface="Arial"/>
            </a:endParaRPr>
          </a:p>
          <a:p>
            <a:pPr indent="-298450" lvl="0" marL="457200" rtl="0" algn="l">
              <a:spcBef>
                <a:spcPts val="0"/>
              </a:spcBef>
              <a:spcAft>
                <a:spcPts val="0"/>
              </a:spcAft>
              <a:buClr>
                <a:srgbClr val="363A43"/>
              </a:buClr>
              <a:buSzPts val="1100"/>
              <a:buFont typeface="Arial"/>
              <a:buChar char="-"/>
            </a:pPr>
            <a:r>
              <a:rPr lang="en-US" sz="1100">
                <a:solidFill>
                  <a:srgbClr val="363A43"/>
                </a:solidFill>
                <a:highlight>
                  <a:schemeClr val="lt1"/>
                </a:highlight>
                <a:latin typeface="Arial"/>
                <a:ea typeface="Arial"/>
                <a:cs typeface="Arial"/>
                <a:sym typeface="Arial"/>
              </a:rPr>
              <a:t>explain why it’s a big problem </a:t>
            </a:r>
            <a:endParaRPr sz="1100">
              <a:solidFill>
                <a:srgbClr val="363A43"/>
              </a:solidFill>
              <a:highlight>
                <a:schemeClr val="lt1"/>
              </a:highlight>
              <a:latin typeface="Arial"/>
              <a:ea typeface="Arial"/>
              <a:cs typeface="Arial"/>
              <a:sym typeface="Arial"/>
            </a:endParaRPr>
          </a:p>
          <a:p>
            <a:pPr indent="-298450" lvl="0" marL="457200" rtl="0" algn="l">
              <a:spcBef>
                <a:spcPts val="0"/>
              </a:spcBef>
              <a:spcAft>
                <a:spcPts val="0"/>
              </a:spcAft>
              <a:buClr>
                <a:srgbClr val="363A43"/>
              </a:buClr>
              <a:buSzPts val="1100"/>
              <a:buFont typeface="Arial"/>
              <a:buChar char="-"/>
            </a:pPr>
            <a:r>
              <a:rPr lang="en-US" sz="1100">
                <a:solidFill>
                  <a:srgbClr val="363A43"/>
                </a:solidFill>
                <a:highlight>
                  <a:schemeClr val="lt1"/>
                </a:highlight>
                <a:latin typeface="Arial"/>
                <a:ea typeface="Arial"/>
                <a:cs typeface="Arial"/>
                <a:sym typeface="Arial"/>
              </a:rPr>
              <a:t>zone down to the fact that we’re focusing on concerts (appeals to our target audience) </a:t>
            </a:r>
            <a:endParaRPr sz="1100">
              <a:solidFill>
                <a:srgbClr val="363A43"/>
              </a:solidFill>
              <a:highlight>
                <a:schemeClr val="lt1"/>
              </a:highlight>
              <a:latin typeface="Arial"/>
              <a:ea typeface="Arial"/>
              <a:cs typeface="Arial"/>
              <a:sym typeface="Arial"/>
            </a:endParaRPr>
          </a:p>
        </p:txBody>
      </p:sp>
      <p:sp>
        <p:nvSpPr>
          <p:cNvPr id="423" name="Google Shape;423;g5e177fc477_3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e177fc477_3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US"/>
              <a:t>change colourrrrr of pie graph</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Drive home the fact that we can predict a day or 2 before the tickets that are going to be unsold </a:t>
            </a:r>
            <a:endParaRPr/>
          </a:p>
          <a:p>
            <a:pPr indent="0" lvl="0" marL="0" rtl="0" algn="l">
              <a:spcBef>
                <a:spcPts val="0"/>
              </a:spcBef>
              <a:spcAft>
                <a:spcPts val="0"/>
              </a:spcAft>
              <a:buNone/>
            </a:pPr>
            <a:r>
              <a:rPr lang="en-US"/>
              <a:t>Who will buy these tickets? - college </a:t>
            </a:r>
            <a:endParaRPr/>
          </a:p>
        </p:txBody>
      </p:sp>
      <p:sp>
        <p:nvSpPr>
          <p:cNvPr id="439" name="Google Shape;439;g5e177fc477_3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5" name="Shape 455"/>
        <p:cNvGrpSpPr/>
        <p:nvPr/>
      </p:nvGrpSpPr>
      <p:grpSpPr>
        <a:xfrm>
          <a:off x="0" y="0"/>
          <a:ext cx="0" cy="0"/>
          <a:chOff x="0" y="0"/>
          <a:chExt cx="0" cy="0"/>
        </a:xfrm>
      </p:grpSpPr>
      <p:sp>
        <p:nvSpPr>
          <p:cNvPr id="456" name="Google Shape;456;g5db3386a21_3_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prepare what we would want to say about this.</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AutoNum type="arabicPeriod"/>
            </a:pPr>
            <a:r>
              <a:rPr lang="en-US"/>
              <a:t>independent - .edu address makes it exclusive, give us a direct channel between us and the upcoming fanbase </a:t>
            </a:r>
            <a:endParaRPr/>
          </a:p>
          <a:p>
            <a:pPr indent="-317500" lvl="0" marL="457200" rtl="0" algn="l">
              <a:spcBef>
                <a:spcPts val="0"/>
              </a:spcBef>
              <a:spcAft>
                <a:spcPts val="0"/>
              </a:spcAft>
              <a:buSzPts val="1400"/>
              <a:buAutoNum type="arabicPeriod"/>
            </a:pPr>
            <a:r>
              <a:rPr lang="en-US"/>
              <a:t>young - more fun, exciting image to align with </a:t>
            </a:r>
            <a:endParaRPr/>
          </a:p>
          <a:p>
            <a:pPr indent="-317500" lvl="0" marL="457200" rtl="0" algn="l">
              <a:spcBef>
                <a:spcPts val="0"/>
              </a:spcBef>
              <a:spcAft>
                <a:spcPts val="0"/>
              </a:spcAft>
              <a:buSzPts val="1400"/>
              <a:buAutoNum type="arabicPeriod"/>
            </a:pPr>
            <a:r>
              <a:rPr lang="en-US"/>
              <a:t>af</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make sure to hit on the .edu exclusive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something to be said about getting young people in early. We are in it for the long haul. less focused on the revenue now more on the future aspect. name to file- make sure the venue knows who is at it. get fans and more heads. developing relationships that will pan out later.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sz="1100" u="sng">
                <a:solidFill>
                  <a:schemeClr val="hlink"/>
                </a:solidFill>
                <a:latin typeface="Arial"/>
                <a:ea typeface="Arial"/>
                <a:cs typeface="Arial"/>
                <a:sym typeface="Arial"/>
                <a:hlinkClick r:id="rId2"/>
              </a:rPr>
              <a:t>https://www.eventbrite.com/blog/academy/5-tips-to-improve-student-engagement/</a:t>
            </a:r>
            <a:r>
              <a:rPr lang="en-US"/>
              <a:t> </a:t>
            </a:r>
            <a:endParaRPr/>
          </a:p>
          <a:p>
            <a:pPr indent="0" lvl="0" marL="0" rtl="0" algn="l">
              <a:spcBef>
                <a:spcPts val="0"/>
              </a:spcBef>
              <a:spcAft>
                <a:spcPts val="0"/>
              </a:spcAft>
              <a:buNone/>
            </a:pPr>
            <a:r>
              <a:rPr lang="en-US"/>
              <a:t>Eventbrite survey  - </a:t>
            </a:r>
            <a:r>
              <a:rPr lang="en-US" sz="1100">
                <a:solidFill>
                  <a:srgbClr val="363A43"/>
                </a:solidFill>
                <a:highlight>
                  <a:schemeClr val="lt1"/>
                </a:highlight>
                <a:latin typeface="Arial"/>
                <a:ea typeface="Arial"/>
                <a:cs typeface="Arial"/>
                <a:sym typeface="Arial"/>
              </a:rPr>
              <a:t>Over 8 in 10 millennials (82%) attended or participated in a variety of live experiences in the past year, ranging from parties, concerts, festivals, performing arts and races and themed sports—and more so than other older generations (70%).</a:t>
            </a:r>
            <a:endParaRPr sz="1100">
              <a:solidFill>
                <a:srgbClr val="363A43"/>
              </a:solidFill>
              <a:highlight>
                <a:schemeClr val="lt1"/>
              </a:highlight>
              <a:latin typeface="Arial"/>
              <a:ea typeface="Arial"/>
              <a:cs typeface="Arial"/>
              <a:sym typeface="Arial"/>
            </a:endParaRPr>
          </a:p>
          <a:p>
            <a:pPr indent="0" lvl="0" marL="0" rtl="0" algn="l">
              <a:spcBef>
                <a:spcPts val="0"/>
              </a:spcBef>
              <a:spcAft>
                <a:spcPts val="0"/>
              </a:spcAft>
              <a:buNone/>
            </a:pPr>
            <a:r>
              <a:t/>
            </a:r>
            <a:endParaRPr/>
          </a:p>
        </p:txBody>
      </p:sp>
      <p:sp>
        <p:nvSpPr>
          <p:cNvPr id="457" name="Google Shape;457;g5db3386a21_3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5db3386a21_3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Idea 1: We are just going to display tickets that are under a certain price threshold (once we identify it as distress) </a:t>
            </a:r>
            <a:endParaRPr/>
          </a:p>
          <a:p>
            <a:pPr indent="457200" lvl="0" marL="457200" rtl="0" algn="l">
              <a:spcBef>
                <a:spcPts val="0"/>
              </a:spcBef>
              <a:spcAft>
                <a:spcPts val="0"/>
              </a:spcAft>
              <a:buNone/>
            </a:pPr>
            <a:r>
              <a:rPr lang="en-US"/>
              <a:t>-basically any events, or concerts in specific, that we have identified will be displayed onto our app for users to see and potentially buy</a:t>
            </a:r>
            <a:endParaRPr/>
          </a:p>
          <a:p>
            <a:pPr indent="0" lvl="0" marL="0" rtl="0" algn="l">
              <a:spcBef>
                <a:spcPts val="0"/>
              </a:spcBef>
              <a:spcAft>
                <a:spcPts val="0"/>
              </a:spcAft>
              <a:buNone/>
            </a:pPr>
            <a:r>
              <a:rPr lang="en-US"/>
              <a:t>Idea 2: Subscription service: Basically what this is is that we charge monthly for students to join an even exclusive part of this app where they are open to see flash free tickets for various events (details for this will be worked out with the venue).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US"/>
              <a:t>Also the reason for having these two ideas be somewhat open ended is because we understand that there are a lot of testing behind this..which we currently dont have teh data for… </a:t>
            </a:r>
            <a:endParaRPr/>
          </a:p>
          <a:p>
            <a:pPr indent="0" lvl="0" marL="0" rtl="0" algn="l">
              <a:spcBef>
                <a:spcPts val="0"/>
              </a:spcBef>
              <a:spcAft>
                <a:spcPts val="0"/>
              </a:spcAft>
              <a:buNone/>
            </a:pPr>
            <a:r>
              <a:rPr lang="en-US"/>
              <a:t>	Example: data science testing/machine learning stuff</a:t>
            </a:r>
            <a:endParaRPr/>
          </a:p>
          <a:p>
            <a:pPr indent="0" lvl="0" marL="0" rtl="0" algn="l">
              <a:spcBef>
                <a:spcPts val="0"/>
              </a:spcBef>
              <a:spcAft>
                <a:spcPts val="0"/>
              </a:spcAft>
              <a:buNone/>
            </a:pPr>
            <a:r>
              <a:rPr lang="en-US"/>
              <a:t>talk about this as one of the ideas -&gt; vouchers </a:t>
            </a:r>
            <a:endParaRPr/>
          </a:p>
          <a:p>
            <a:pPr indent="-317500" lvl="0" marL="457200" rtl="0" algn="l">
              <a:spcBef>
                <a:spcPts val="0"/>
              </a:spcBef>
              <a:spcAft>
                <a:spcPts val="0"/>
              </a:spcAft>
              <a:buSzPts val="1400"/>
              <a:buChar char="-"/>
            </a:pPr>
            <a:r>
              <a:rPr lang="en-US"/>
              <a:t>students most likely wont pay subscription service</a:t>
            </a:r>
            <a:endParaRPr/>
          </a:p>
        </p:txBody>
      </p:sp>
      <p:sp>
        <p:nvSpPr>
          <p:cNvPr id="475" name="Google Shape;475;g5db3386a21_3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ver">
  <p:cSld name="Cover">
    <p:spTree>
      <p:nvGrpSpPr>
        <p:cNvPr id="16" name="Shape 16"/>
        <p:cNvGrpSpPr/>
        <p:nvPr/>
      </p:nvGrpSpPr>
      <p:grpSpPr>
        <a:xfrm>
          <a:off x="0" y="0"/>
          <a:ext cx="0" cy="0"/>
          <a:chOff x="0" y="0"/>
          <a:chExt cx="0" cy="0"/>
        </a:xfrm>
      </p:grpSpPr>
      <p:sp>
        <p:nvSpPr>
          <p:cNvPr id="17" name="Google Shape;17;p2"/>
          <p:cNvSpPr/>
          <p:nvPr/>
        </p:nvSpPr>
        <p:spPr>
          <a:xfrm>
            <a:off x="0" y="0"/>
            <a:ext cx="24384001" cy="13716000"/>
          </a:xfrm>
          <a:prstGeom prst="rect">
            <a:avLst/>
          </a:prstGeom>
          <a:solidFill>
            <a:srgbClr val="1F262D"/>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18" name="Google Shape;18;p2"/>
          <p:cNvPicPr preferRelativeResize="0"/>
          <p:nvPr/>
        </p:nvPicPr>
        <p:blipFill rotWithShape="1">
          <a:blip r:embed="rId2">
            <a:alphaModFix/>
          </a:blip>
          <a:srcRect b="0" l="0" r="0" t="0"/>
          <a:stretch/>
        </p:blipFill>
        <p:spPr>
          <a:xfrm>
            <a:off x="14878156" y="-896112"/>
            <a:ext cx="8380481" cy="15328403"/>
          </a:xfrm>
          <a:prstGeom prst="rect">
            <a:avLst/>
          </a:prstGeom>
          <a:noFill/>
          <a:ln>
            <a:noFill/>
          </a:ln>
          <a:effectLst>
            <a:outerShdw blurRad="990600" sx="98000" rotWithShape="0" algn="ctr" dir="5400000" dist="88900" sy="98000">
              <a:srgbClr val="0D0D0D">
                <a:alpha val="57647"/>
              </a:srgbClr>
            </a:outerShdw>
          </a:effectLst>
        </p:spPr>
      </p:pic>
      <p:sp>
        <p:nvSpPr>
          <p:cNvPr id="19" name="Google Shape;19;p2"/>
          <p:cNvSpPr txBox="1"/>
          <p:nvPr>
            <p:ph type="title"/>
          </p:nvPr>
        </p:nvSpPr>
        <p:spPr>
          <a:xfrm>
            <a:off x="2517775" y="2424114"/>
            <a:ext cx="9855199" cy="4902199"/>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2"/>
              </a:buClr>
              <a:buSzPts val="10000"/>
              <a:buFont typeface="Arial"/>
              <a:buNone/>
              <a:defRPr sz="10000">
                <a:solidFill>
                  <a:schemeClr val="accent2"/>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 name="Google Shape;20;p2"/>
          <p:cNvSpPr txBox="1"/>
          <p:nvPr>
            <p:ph idx="1" type="body"/>
          </p:nvPr>
        </p:nvSpPr>
        <p:spPr>
          <a:xfrm>
            <a:off x="2517775" y="7699375"/>
            <a:ext cx="9855198" cy="9509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lt2"/>
              </a:buClr>
              <a:buSzPts val="2400"/>
              <a:buNone/>
              <a:defRPr b="1" sz="2400">
                <a:solidFill>
                  <a:schemeClr val="lt2"/>
                </a:solidFill>
                <a:latin typeface="Arial"/>
                <a:ea typeface="Arial"/>
                <a:cs typeface="Arial"/>
                <a:sym typeface="Arial"/>
              </a:defRPr>
            </a:lvl1pPr>
            <a:lvl2pPr indent="-228600" lvl="1" marL="914400" algn="l">
              <a:lnSpc>
                <a:spcPct val="90000"/>
              </a:lnSpc>
              <a:spcBef>
                <a:spcPts val="1000"/>
              </a:spcBef>
              <a:spcAft>
                <a:spcPts val="0"/>
              </a:spcAft>
              <a:buClr>
                <a:srgbClr val="8A8B8C"/>
              </a:buClr>
              <a:buSzPts val="4000"/>
              <a:buNone/>
              <a:defRPr sz="4000">
                <a:solidFill>
                  <a:srgbClr val="8A8B8C"/>
                </a:solidFill>
              </a:defRPr>
            </a:lvl2pPr>
            <a:lvl3pPr indent="-228600" lvl="2" marL="1371600" algn="l">
              <a:lnSpc>
                <a:spcPct val="90000"/>
              </a:lnSpc>
              <a:spcBef>
                <a:spcPts val="1000"/>
              </a:spcBef>
              <a:spcAft>
                <a:spcPts val="0"/>
              </a:spcAft>
              <a:buClr>
                <a:srgbClr val="8A8B8C"/>
              </a:buClr>
              <a:buSzPts val="3600"/>
              <a:buNone/>
              <a:defRPr sz="3600">
                <a:solidFill>
                  <a:srgbClr val="8A8B8C"/>
                </a:solidFill>
              </a:defRPr>
            </a:lvl3pPr>
            <a:lvl4pPr indent="-228600" lvl="3" marL="1828800" algn="l">
              <a:lnSpc>
                <a:spcPct val="90000"/>
              </a:lnSpc>
              <a:spcBef>
                <a:spcPts val="1000"/>
              </a:spcBef>
              <a:spcAft>
                <a:spcPts val="0"/>
              </a:spcAft>
              <a:buClr>
                <a:srgbClr val="8A8B8C"/>
              </a:buClr>
              <a:buSzPts val="3200"/>
              <a:buNone/>
              <a:defRPr sz="3200">
                <a:solidFill>
                  <a:srgbClr val="8A8B8C"/>
                </a:solidFill>
              </a:defRPr>
            </a:lvl4pPr>
            <a:lvl5pPr indent="-228600" lvl="4" marL="2286000" algn="l">
              <a:lnSpc>
                <a:spcPct val="90000"/>
              </a:lnSpc>
              <a:spcBef>
                <a:spcPts val="1000"/>
              </a:spcBef>
              <a:spcAft>
                <a:spcPts val="0"/>
              </a:spcAft>
              <a:buClr>
                <a:srgbClr val="8A8B8C"/>
              </a:buClr>
              <a:buSzPts val="3200"/>
              <a:buNone/>
              <a:defRPr sz="3200">
                <a:solidFill>
                  <a:srgbClr val="8A8B8C"/>
                </a:solidFill>
              </a:defRPr>
            </a:lvl5pPr>
            <a:lvl6pPr indent="-228600" lvl="5" marL="2743200" algn="l">
              <a:lnSpc>
                <a:spcPct val="90000"/>
              </a:lnSpc>
              <a:spcBef>
                <a:spcPts val="1000"/>
              </a:spcBef>
              <a:spcAft>
                <a:spcPts val="0"/>
              </a:spcAft>
              <a:buClr>
                <a:srgbClr val="8A8B8C"/>
              </a:buClr>
              <a:buSzPts val="3200"/>
              <a:buNone/>
              <a:defRPr sz="3200">
                <a:solidFill>
                  <a:srgbClr val="8A8B8C"/>
                </a:solidFill>
              </a:defRPr>
            </a:lvl6pPr>
            <a:lvl7pPr indent="-228600" lvl="6" marL="3200400" algn="l">
              <a:lnSpc>
                <a:spcPct val="90000"/>
              </a:lnSpc>
              <a:spcBef>
                <a:spcPts val="1000"/>
              </a:spcBef>
              <a:spcAft>
                <a:spcPts val="0"/>
              </a:spcAft>
              <a:buClr>
                <a:srgbClr val="8A8B8C"/>
              </a:buClr>
              <a:buSzPts val="3200"/>
              <a:buNone/>
              <a:defRPr sz="3200">
                <a:solidFill>
                  <a:srgbClr val="8A8B8C"/>
                </a:solidFill>
              </a:defRPr>
            </a:lvl7pPr>
            <a:lvl8pPr indent="-228600" lvl="7" marL="3657600" algn="l">
              <a:lnSpc>
                <a:spcPct val="90000"/>
              </a:lnSpc>
              <a:spcBef>
                <a:spcPts val="1000"/>
              </a:spcBef>
              <a:spcAft>
                <a:spcPts val="0"/>
              </a:spcAft>
              <a:buClr>
                <a:srgbClr val="8A8B8C"/>
              </a:buClr>
              <a:buSzPts val="3200"/>
              <a:buNone/>
              <a:defRPr sz="3200">
                <a:solidFill>
                  <a:srgbClr val="8A8B8C"/>
                </a:solidFill>
              </a:defRPr>
            </a:lvl8pPr>
            <a:lvl9pPr indent="-228600" lvl="8" marL="4114800" algn="l">
              <a:lnSpc>
                <a:spcPct val="90000"/>
              </a:lnSpc>
              <a:spcBef>
                <a:spcPts val="1000"/>
              </a:spcBef>
              <a:spcAft>
                <a:spcPts val="0"/>
              </a:spcAft>
              <a:buClr>
                <a:srgbClr val="8A8B8C"/>
              </a:buClr>
              <a:buSzPts val="3200"/>
              <a:buNone/>
              <a:defRPr sz="3200">
                <a:solidFill>
                  <a:srgbClr val="8A8B8C"/>
                </a:solidFill>
              </a:defRPr>
            </a:lvl9pPr>
          </a:lstStyle>
          <a:p/>
        </p:txBody>
      </p:sp>
      <p:sp>
        <p:nvSpPr>
          <p:cNvPr id="21" name="Google Shape;21;p2"/>
          <p:cNvSpPr txBox="1"/>
          <p:nvPr>
            <p:ph idx="11" type="ftr"/>
          </p:nvPr>
        </p:nvSpPr>
        <p:spPr>
          <a:xfrm>
            <a:off x="2517776" y="12612688"/>
            <a:ext cx="9855198" cy="73025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1400">
                <a:solidFill>
                  <a:srgbClr val="BFBFBF"/>
                </a:solidFill>
                <a:latin typeface="Arial"/>
                <a:ea typeface="Arial"/>
                <a:cs typeface="Arial"/>
                <a:sym typeface="Aria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2" type="body"/>
          </p:nvPr>
        </p:nvSpPr>
        <p:spPr>
          <a:xfrm>
            <a:off x="2517775" y="8650288"/>
            <a:ext cx="9855198" cy="37306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lt2"/>
              </a:buClr>
              <a:buSzPts val="2000"/>
              <a:buNone/>
              <a:defRPr sz="2000">
                <a:solidFill>
                  <a:schemeClr val="lt2"/>
                </a:solidFill>
                <a:latin typeface="Arial"/>
                <a:ea typeface="Arial"/>
                <a:cs typeface="Arial"/>
                <a:sym typeface="Arial"/>
              </a:defRPr>
            </a:lvl1pPr>
            <a:lvl2pPr indent="-228600" lvl="1" marL="914400" algn="l">
              <a:lnSpc>
                <a:spcPct val="90000"/>
              </a:lnSpc>
              <a:spcBef>
                <a:spcPts val="1000"/>
              </a:spcBef>
              <a:spcAft>
                <a:spcPts val="0"/>
              </a:spcAft>
              <a:buClr>
                <a:schemeClr val="lt2"/>
              </a:buClr>
              <a:buSzPts val="2400"/>
              <a:buNone/>
              <a:defRPr sz="2400">
                <a:solidFill>
                  <a:schemeClr val="lt2"/>
                </a:solidFill>
                <a:latin typeface="Arial"/>
                <a:ea typeface="Arial"/>
                <a:cs typeface="Arial"/>
                <a:sym typeface="Arial"/>
              </a:defRPr>
            </a:lvl2pPr>
            <a:lvl3pPr indent="-228600" lvl="2" marL="1371600" algn="l">
              <a:lnSpc>
                <a:spcPct val="90000"/>
              </a:lnSpc>
              <a:spcBef>
                <a:spcPts val="1000"/>
              </a:spcBef>
              <a:spcAft>
                <a:spcPts val="0"/>
              </a:spcAft>
              <a:buClr>
                <a:schemeClr val="lt2"/>
              </a:buClr>
              <a:buSzPts val="2400"/>
              <a:buNone/>
              <a:defRPr sz="2400">
                <a:solidFill>
                  <a:schemeClr val="lt2"/>
                </a:solidFill>
                <a:latin typeface="Arial"/>
                <a:ea typeface="Arial"/>
                <a:cs typeface="Arial"/>
                <a:sym typeface="Arial"/>
              </a:defRPr>
            </a:lvl3pPr>
            <a:lvl4pPr indent="-228600" lvl="3" marL="1828800" algn="l">
              <a:lnSpc>
                <a:spcPct val="90000"/>
              </a:lnSpc>
              <a:spcBef>
                <a:spcPts val="1000"/>
              </a:spcBef>
              <a:spcAft>
                <a:spcPts val="0"/>
              </a:spcAft>
              <a:buClr>
                <a:schemeClr val="lt2"/>
              </a:buClr>
              <a:buSzPts val="2400"/>
              <a:buNone/>
              <a:defRPr sz="2400">
                <a:solidFill>
                  <a:schemeClr val="lt2"/>
                </a:solidFill>
                <a:latin typeface="Arial"/>
                <a:ea typeface="Arial"/>
                <a:cs typeface="Arial"/>
                <a:sym typeface="Arial"/>
              </a:defRPr>
            </a:lvl4pPr>
            <a:lvl5pPr indent="-228600" lvl="4" marL="2286000" algn="l">
              <a:lnSpc>
                <a:spcPct val="90000"/>
              </a:lnSpc>
              <a:spcBef>
                <a:spcPts val="1000"/>
              </a:spcBef>
              <a:spcAft>
                <a:spcPts val="0"/>
              </a:spcAft>
              <a:buClr>
                <a:schemeClr val="lt2"/>
              </a:buClr>
              <a:buSzPts val="2400"/>
              <a:buNone/>
              <a:defRPr sz="2400">
                <a:solidFill>
                  <a:schemeClr val="lt2"/>
                </a:solidFill>
                <a:latin typeface="Arial"/>
                <a:ea typeface="Arial"/>
                <a:cs typeface="Arial"/>
                <a:sym typeface="Aria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23" name="Google Shape;23;p2"/>
          <p:cNvPicPr preferRelativeResize="0"/>
          <p:nvPr/>
        </p:nvPicPr>
        <p:blipFill rotWithShape="1">
          <a:blip r:embed="rId3">
            <a:alphaModFix/>
          </a:blip>
          <a:srcRect b="0" l="0" r="0" t="0"/>
          <a:stretch/>
        </p:blipFill>
        <p:spPr>
          <a:xfrm>
            <a:off x="2534238" y="9964261"/>
            <a:ext cx="2613449" cy="37671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hone Mockup and Stats">
  <p:cSld name="iPhone Mockup and Stats">
    <p:spTree>
      <p:nvGrpSpPr>
        <p:cNvPr id="103" name="Shape 103"/>
        <p:cNvGrpSpPr/>
        <p:nvPr/>
      </p:nvGrpSpPr>
      <p:grpSpPr>
        <a:xfrm>
          <a:off x="0" y="0"/>
          <a:ext cx="0" cy="0"/>
          <a:chOff x="0" y="0"/>
          <a:chExt cx="0" cy="0"/>
        </a:xfrm>
      </p:grpSpPr>
      <p:sp>
        <p:nvSpPr>
          <p:cNvPr id="104" name="Google Shape;104;p11"/>
          <p:cNvSpPr/>
          <p:nvPr/>
        </p:nvSpPr>
        <p:spPr>
          <a:xfrm>
            <a:off x="14815283" y="5065713"/>
            <a:ext cx="3179763" cy="43244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5" name="Google Shape;105;p11"/>
          <p:cNvSpPr/>
          <p:nvPr/>
        </p:nvSpPr>
        <p:spPr>
          <a:xfrm>
            <a:off x="19035591" y="5065713"/>
            <a:ext cx="3179763" cy="43244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6" name="Google Shape;106;p11"/>
          <p:cNvSpPr/>
          <p:nvPr/>
        </p:nvSpPr>
        <p:spPr>
          <a:xfrm>
            <a:off x="0" y="0"/>
            <a:ext cx="6734908" cy="137203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07" name="Google Shape;107;p11"/>
          <p:cNvSpPr txBox="1"/>
          <p:nvPr>
            <p:ph type="title"/>
          </p:nvPr>
        </p:nvSpPr>
        <p:spPr>
          <a:xfrm>
            <a:off x="10594976" y="1656374"/>
            <a:ext cx="11637961" cy="7677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8" name="Google Shape;108;p11"/>
          <p:cNvSpPr txBox="1"/>
          <p:nvPr>
            <p:ph idx="1" type="body"/>
          </p:nvPr>
        </p:nvSpPr>
        <p:spPr>
          <a:xfrm>
            <a:off x="10594976" y="1145199"/>
            <a:ext cx="11637962" cy="5111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09" name="Google Shape;109;p11"/>
          <p:cNvSpPr txBox="1"/>
          <p:nvPr>
            <p:ph idx="2" type="body"/>
          </p:nvPr>
        </p:nvSpPr>
        <p:spPr>
          <a:xfrm>
            <a:off x="10594976" y="3392000"/>
            <a:ext cx="11637962" cy="13038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solidFill>
                  <a:srgbClr val="7F7F7F"/>
                </a:solidFill>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10" name="Google Shape;110;p11"/>
          <p:cNvSpPr/>
          <p:nvPr>
            <p:ph idx="3" type="pic"/>
          </p:nvPr>
        </p:nvSpPr>
        <p:spPr>
          <a:xfrm>
            <a:off x="2390774" y="702775"/>
            <a:ext cx="5487133" cy="11500948"/>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11" name="Google Shape;111;p11"/>
          <p:cNvSpPr/>
          <p:nvPr/>
        </p:nvSpPr>
        <p:spPr>
          <a:xfrm>
            <a:off x="10594975" y="5065713"/>
            <a:ext cx="3179763" cy="43244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2" name="Google Shape;112;p11"/>
          <p:cNvSpPr txBox="1"/>
          <p:nvPr>
            <p:ph idx="4" type="body"/>
          </p:nvPr>
        </p:nvSpPr>
        <p:spPr>
          <a:xfrm>
            <a:off x="10594975" y="5264494"/>
            <a:ext cx="3179763" cy="63182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400"/>
              <a:buNone/>
              <a:defRPr sz="24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13" name="Google Shape;113;p11"/>
          <p:cNvSpPr txBox="1"/>
          <p:nvPr>
            <p:ph idx="5" type="body"/>
          </p:nvPr>
        </p:nvSpPr>
        <p:spPr>
          <a:xfrm>
            <a:off x="10594975" y="6378575"/>
            <a:ext cx="3179763" cy="95091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1"/>
              </a:buClr>
              <a:buSzPts val="4000"/>
              <a:buNone/>
              <a:defRPr sz="4000">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14" name="Google Shape;114;p11"/>
          <p:cNvSpPr txBox="1"/>
          <p:nvPr>
            <p:ph idx="6" type="body"/>
          </p:nvPr>
        </p:nvSpPr>
        <p:spPr>
          <a:xfrm>
            <a:off x="10594975" y="7715007"/>
            <a:ext cx="3179763" cy="63768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sz="2400">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15" name="Google Shape;115;p11"/>
          <p:cNvSpPr txBox="1"/>
          <p:nvPr>
            <p:ph idx="7" type="body"/>
          </p:nvPr>
        </p:nvSpPr>
        <p:spPr>
          <a:xfrm>
            <a:off x="10594975" y="8370888"/>
            <a:ext cx="3179763" cy="101917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16" name="Google Shape;116;p11"/>
          <p:cNvSpPr/>
          <p:nvPr/>
        </p:nvSpPr>
        <p:spPr>
          <a:xfrm>
            <a:off x="14832867" y="5065713"/>
            <a:ext cx="3179763" cy="43244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17" name="Google Shape;117;p11"/>
          <p:cNvSpPr txBox="1"/>
          <p:nvPr>
            <p:ph idx="8" type="body"/>
          </p:nvPr>
        </p:nvSpPr>
        <p:spPr>
          <a:xfrm>
            <a:off x="14832867" y="5264494"/>
            <a:ext cx="3179763" cy="63182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400"/>
              <a:buNone/>
              <a:defRPr sz="24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18" name="Google Shape;118;p11"/>
          <p:cNvSpPr txBox="1"/>
          <p:nvPr>
            <p:ph idx="9" type="body"/>
          </p:nvPr>
        </p:nvSpPr>
        <p:spPr>
          <a:xfrm>
            <a:off x="14832867" y="6378575"/>
            <a:ext cx="3179763" cy="95091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1"/>
              </a:buClr>
              <a:buSzPts val="4000"/>
              <a:buNone/>
              <a:defRPr sz="4000">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19" name="Google Shape;119;p11"/>
          <p:cNvSpPr txBox="1"/>
          <p:nvPr>
            <p:ph idx="13" type="body"/>
          </p:nvPr>
        </p:nvSpPr>
        <p:spPr>
          <a:xfrm>
            <a:off x="14832867" y="7715007"/>
            <a:ext cx="3179763" cy="63768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sz="2400">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20" name="Google Shape;120;p11"/>
          <p:cNvSpPr txBox="1"/>
          <p:nvPr>
            <p:ph idx="14" type="body"/>
          </p:nvPr>
        </p:nvSpPr>
        <p:spPr>
          <a:xfrm>
            <a:off x="14832867" y="8370888"/>
            <a:ext cx="3179763" cy="101917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21" name="Google Shape;121;p11"/>
          <p:cNvSpPr/>
          <p:nvPr/>
        </p:nvSpPr>
        <p:spPr>
          <a:xfrm>
            <a:off x="19053175" y="5065713"/>
            <a:ext cx="3179763" cy="432447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22" name="Google Shape;122;p11"/>
          <p:cNvSpPr txBox="1"/>
          <p:nvPr>
            <p:ph idx="15" type="body"/>
          </p:nvPr>
        </p:nvSpPr>
        <p:spPr>
          <a:xfrm>
            <a:off x="19053175" y="5264494"/>
            <a:ext cx="3179763" cy="63182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400"/>
              <a:buNone/>
              <a:defRPr sz="24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23" name="Google Shape;123;p11"/>
          <p:cNvSpPr txBox="1"/>
          <p:nvPr>
            <p:ph idx="16" type="body"/>
          </p:nvPr>
        </p:nvSpPr>
        <p:spPr>
          <a:xfrm>
            <a:off x="19053175" y="6378575"/>
            <a:ext cx="3179763" cy="95091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1"/>
              </a:buClr>
              <a:buSzPts val="4000"/>
              <a:buNone/>
              <a:defRPr sz="4000">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24" name="Google Shape;124;p11"/>
          <p:cNvSpPr txBox="1"/>
          <p:nvPr>
            <p:ph idx="17" type="body"/>
          </p:nvPr>
        </p:nvSpPr>
        <p:spPr>
          <a:xfrm>
            <a:off x="19053175" y="7715007"/>
            <a:ext cx="3179763" cy="63768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sz="2400">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25" name="Google Shape;125;p11"/>
          <p:cNvSpPr txBox="1"/>
          <p:nvPr>
            <p:ph idx="18" type="body"/>
          </p:nvPr>
        </p:nvSpPr>
        <p:spPr>
          <a:xfrm>
            <a:off x="19053175" y="8370888"/>
            <a:ext cx="3179763" cy="1019175"/>
          </a:xfrm>
          <a:prstGeom prst="rect">
            <a:avLst/>
          </a:prstGeom>
          <a:noFill/>
          <a:ln>
            <a:noFill/>
          </a:ln>
        </p:spPr>
        <p:txBody>
          <a:bodyPr anchorCtr="0" anchor="ctr"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26" name="Google Shape;126;p11"/>
          <p:cNvSpPr/>
          <p:nvPr>
            <p:ph idx="19" type="pic"/>
          </p:nvPr>
        </p:nvSpPr>
        <p:spPr>
          <a:xfrm>
            <a:off x="16589375" y="10340975"/>
            <a:ext cx="1046163" cy="95091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1800"/>
              <a:buFont typeface="Arial"/>
              <a:buNone/>
              <a:defRPr b="0" i="0" sz="18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7" name="Google Shape;127;p11"/>
          <p:cNvSpPr txBox="1"/>
          <p:nvPr>
            <p:ph idx="20" type="body"/>
          </p:nvPr>
        </p:nvSpPr>
        <p:spPr>
          <a:xfrm>
            <a:off x="18013363" y="10340975"/>
            <a:ext cx="4219575" cy="9509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sz="1800"/>
            </a:lvl2pPr>
            <a:lvl3pPr indent="-342900" lvl="2" marL="1371600" algn="l">
              <a:lnSpc>
                <a:spcPct val="90000"/>
              </a:lnSpc>
              <a:spcBef>
                <a:spcPts val="1000"/>
              </a:spcBef>
              <a:spcAft>
                <a:spcPts val="0"/>
              </a:spcAft>
              <a:buClr>
                <a:srgbClr val="7F7F7F"/>
              </a:buClr>
              <a:buSzPts val="1800"/>
              <a:buChar char="•"/>
              <a:defRPr sz="1800"/>
            </a:lvl3pPr>
            <a:lvl4pPr indent="-342900" lvl="3" marL="1828800" algn="l">
              <a:lnSpc>
                <a:spcPct val="90000"/>
              </a:lnSpc>
              <a:spcBef>
                <a:spcPts val="1000"/>
              </a:spcBef>
              <a:spcAft>
                <a:spcPts val="0"/>
              </a:spcAft>
              <a:buClr>
                <a:srgbClr val="7F7F7F"/>
              </a:buClr>
              <a:buSzPts val="1800"/>
              <a:buChar char="•"/>
              <a:defRPr sz="1800"/>
            </a:lvl4pPr>
            <a:lvl5pPr indent="-342900" lvl="4" marL="2286000" algn="l">
              <a:lnSpc>
                <a:spcPct val="90000"/>
              </a:lnSpc>
              <a:spcBef>
                <a:spcPts val="1000"/>
              </a:spcBef>
              <a:spcAft>
                <a:spcPts val="0"/>
              </a:spcAft>
              <a:buClr>
                <a:srgbClr val="7F7F7F"/>
              </a:buClr>
              <a:buSzPts val="1800"/>
              <a:buChar char="•"/>
              <a:defRPr sz="1800"/>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28" name="Google Shape;128;p11"/>
          <p:cNvSpPr/>
          <p:nvPr>
            <p:ph idx="21" type="pic"/>
          </p:nvPr>
        </p:nvSpPr>
        <p:spPr>
          <a:xfrm>
            <a:off x="10610605" y="10340975"/>
            <a:ext cx="1046163" cy="95091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1800"/>
              <a:buFont typeface="Arial"/>
              <a:buNone/>
              <a:defRPr b="0" i="0" sz="18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9" name="Google Shape;129;p11"/>
          <p:cNvSpPr txBox="1"/>
          <p:nvPr>
            <p:ph idx="22" type="body"/>
          </p:nvPr>
        </p:nvSpPr>
        <p:spPr>
          <a:xfrm>
            <a:off x="12034593" y="10340975"/>
            <a:ext cx="4219575" cy="9509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sz="1800"/>
            </a:lvl2pPr>
            <a:lvl3pPr indent="-342900" lvl="2" marL="1371600" algn="l">
              <a:lnSpc>
                <a:spcPct val="90000"/>
              </a:lnSpc>
              <a:spcBef>
                <a:spcPts val="1000"/>
              </a:spcBef>
              <a:spcAft>
                <a:spcPts val="0"/>
              </a:spcAft>
              <a:buClr>
                <a:srgbClr val="7F7F7F"/>
              </a:buClr>
              <a:buSzPts val="1800"/>
              <a:buChar char="•"/>
              <a:defRPr sz="1800"/>
            </a:lvl3pPr>
            <a:lvl4pPr indent="-342900" lvl="3" marL="1828800" algn="l">
              <a:lnSpc>
                <a:spcPct val="90000"/>
              </a:lnSpc>
              <a:spcBef>
                <a:spcPts val="1000"/>
              </a:spcBef>
              <a:spcAft>
                <a:spcPts val="0"/>
              </a:spcAft>
              <a:buClr>
                <a:srgbClr val="7F7F7F"/>
              </a:buClr>
              <a:buSzPts val="1800"/>
              <a:buChar char="•"/>
              <a:defRPr sz="1800"/>
            </a:lvl4pPr>
            <a:lvl5pPr indent="-342900" lvl="4" marL="2286000" algn="l">
              <a:lnSpc>
                <a:spcPct val="90000"/>
              </a:lnSpc>
              <a:spcBef>
                <a:spcPts val="1000"/>
              </a:spcBef>
              <a:spcAft>
                <a:spcPts val="0"/>
              </a:spcAft>
              <a:buClr>
                <a:srgbClr val="7F7F7F"/>
              </a:buClr>
              <a:buSzPts val="1800"/>
              <a:buChar char="•"/>
              <a:defRPr sz="1800"/>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cxnSp>
        <p:nvCxnSpPr>
          <p:cNvPr id="130" name="Google Shape;130;p11"/>
          <p:cNvCxnSpPr/>
          <p:nvPr/>
        </p:nvCxnSpPr>
        <p:spPr>
          <a:xfrm>
            <a:off x="10610605" y="10005646"/>
            <a:ext cx="5643563" cy="0"/>
          </a:xfrm>
          <a:prstGeom prst="straightConnector1">
            <a:avLst/>
          </a:prstGeom>
          <a:noFill/>
          <a:ln cap="flat" cmpd="sng" w="9525">
            <a:solidFill>
              <a:srgbClr val="D8D8D8"/>
            </a:solidFill>
            <a:prstDash val="solid"/>
            <a:miter lim="800000"/>
            <a:headEnd len="sm" w="sm" type="none"/>
            <a:tailEnd len="sm" w="sm" type="none"/>
          </a:ln>
        </p:spPr>
      </p:cxnSp>
      <p:cxnSp>
        <p:nvCxnSpPr>
          <p:cNvPr id="131" name="Google Shape;131;p11"/>
          <p:cNvCxnSpPr/>
          <p:nvPr/>
        </p:nvCxnSpPr>
        <p:spPr>
          <a:xfrm>
            <a:off x="16589373" y="10005646"/>
            <a:ext cx="5643563" cy="0"/>
          </a:xfrm>
          <a:prstGeom prst="straightConnector1">
            <a:avLst/>
          </a:prstGeom>
          <a:noFill/>
          <a:ln cap="flat" cmpd="sng" w="9525">
            <a:solidFill>
              <a:srgbClr val="D8D8D8"/>
            </a:solidFill>
            <a:prstDash val="solid"/>
            <a:miter lim="800000"/>
            <a:headEnd len="sm" w="sm" type="none"/>
            <a:tailEnd len="sm" w="sm" type="none"/>
          </a:ln>
        </p:spPr>
      </p:cxnSp>
      <p:cxnSp>
        <p:nvCxnSpPr>
          <p:cNvPr id="132" name="Google Shape;132;p11"/>
          <p:cNvCxnSpPr/>
          <p:nvPr/>
        </p:nvCxnSpPr>
        <p:spPr>
          <a:xfrm>
            <a:off x="11324160" y="5980596"/>
            <a:ext cx="1610551" cy="0"/>
          </a:xfrm>
          <a:prstGeom prst="straightConnector1">
            <a:avLst/>
          </a:prstGeom>
          <a:noFill/>
          <a:ln cap="flat" cmpd="sng" w="9525">
            <a:solidFill>
              <a:srgbClr val="D8D8D8"/>
            </a:solidFill>
            <a:prstDash val="solid"/>
            <a:miter lim="800000"/>
            <a:headEnd len="sm" w="sm" type="none"/>
            <a:tailEnd len="sm" w="sm" type="none"/>
          </a:ln>
        </p:spPr>
      </p:cxnSp>
      <p:cxnSp>
        <p:nvCxnSpPr>
          <p:cNvPr id="133" name="Google Shape;133;p11"/>
          <p:cNvCxnSpPr/>
          <p:nvPr/>
        </p:nvCxnSpPr>
        <p:spPr>
          <a:xfrm>
            <a:off x="11324160" y="7352196"/>
            <a:ext cx="1610551" cy="0"/>
          </a:xfrm>
          <a:prstGeom prst="straightConnector1">
            <a:avLst/>
          </a:prstGeom>
          <a:noFill/>
          <a:ln cap="flat" cmpd="sng" w="9525">
            <a:solidFill>
              <a:srgbClr val="D8D8D8"/>
            </a:solidFill>
            <a:prstDash val="solid"/>
            <a:miter lim="800000"/>
            <a:headEnd len="sm" w="sm" type="none"/>
            <a:tailEnd len="sm" w="sm" type="none"/>
          </a:ln>
        </p:spPr>
      </p:cxnSp>
      <p:cxnSp>
        <p:nvCxnSpPr>
          <p:cNvPr id="134" name="Google Shape;134;p11"/>
          <p:cNvCxnSpPr/>
          <p:nvPr/>
        </p:nvCxnSpPr>
        <p:spPr>
          <a:xfrm>
            <a:off x="15617473" y="5980596"/>
            <a:ext cx="1610551" cy="0"/>
          </a:xfrm>
          <a:prstGeom prst="straightConnector1">
            <a:avLst/>
          </a:prstGeom>
          <a:noFill/>
          <a:ln cap="flat" cmpd="sng" w="9525">
            <a:solidFill>
              <a:srgbClr val="D8D8D8"/>
            </a:solidFill>
            <a:prstDash val="solid"/>
            <a:miter lim="800000"/>
            <a:headEnd len="sm" w="sm" type="none"/>
            <a:tailEnd len="sm" w="sm" type="none"/>
          </a:ln>
        </p:spPr>
      </p:cxnSp>
      <p:cxnSp>
        <p:nvCxnSpPr>
          <p:cNvPr id="135" name="Google Shape;135;p11"/>
          <p:cNvCxnSpPr/>
          <p:nvPr/>
        </p:nvCxnSpPr>
        <p:spPr>
          <a:xfrm>
            <a:off x="15617473" y="7352196"/>
            <a:ext cx="1610551" cy="0"/>
          </a:xfrm>
          <a:prstGeom prst="straightConnector1">
            <a:avLst/>
          </a:prstGeom>
          <a:noFill/>
          <a:ln cap="flat" cmpd="sng" w="9525">
            <a:solidFill>
              <a:srgbClr val="D8D8D8"/>
            </a:solidFill>
            <a:prstDash val="solid"/>
            <a:miter lim="800000"/>
            <a:headEnd len="sm" w="sm" type="none"/>
            <a:tailEnd len="sm" w="sm" type="none"/>
          </a:ln>
        </p:spPr>
      </p:cxnSp>
      <p:cxnSp>
        <p:nvCxnSpPr>
          <p:cNvPr id="136" name="Google Shape;136;p11"/>
          <p:cNvCxnSpPr/>
          <p:nvPr/>
        </p:nvCxnSpPr>
        <p:spPr>
          <a:xfrm>
            <a:off x="19837781" y="5980596"/>
            <a:ext cx="1610551" cy="0"/>
          </a:xfrm>
          <a:prstGeom prst="straightConnector1">
            <a:avLst/>
          </a:prstGeom>
          <a:noFill/>
          <a:ln cap="flat" cmpd="sng" w="9525">
            <a:solidFill>
              <a:srgbClr val="D8D8D8"/>
            </a:solidFill>
            <a:prstDash val="solid"/>
            <a:miter lim="800000"/>
            <a:headEnd len="sm" w="sm" type="none"/>
            <a:tailEnd len="sm" w="sm" type="none"/>
          </a:ln>
        </p:spPr>
      </p:cxnSp>
      <p:cxnSp>
        <p:nvCxnSpPr>
          <p:cNvPr id="137" name="Google Shape;137;p11"/>
          <p:cNvCxnSpPr/>
          <p:nvPr/>
        </p:nvCxnSpPr>
        <p:spPr>
          <a:xfrm>
            <a:off x="19837781" y="7352196"/>
            <a:ext cx="1610551" cy="0"/>
          </a:xfrm>
          <a:prstGeom prst="straightConnector1">
            <a:avLst/>
          </a:prstGeom>
          <a:noFill/>
          <a:ln cap="flat" cmpd="sng" w="9525">
            <a:solidFill>
              <a:srgbClr val="D8D8D8"/>
            </a:solidFill>
            <a:prstDash val="solid"/>
            <a:miter lim="800000"/>
            <a:headEnd len="sm" w="sm" type="none"/>
            <a:tailEnd len="sm" w="sm" type="none"/>
          </a:ln>
        </p:spPr>
      </p:cxnSp>
      <p:sp>
        <p:nvSpPr>
          <p:cNvPr id="138" name="Google Shape;138;p11"/>
          <p:cNvSpPr/>
          <p:nvPr/>
        </p:nvSpPr>
        <p:spPr>
          <a:xfrm>
            <a:off x="6734908" y="12607242"/>
            <a:ext cx="16349210" cy="4148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9" name="Google Shape;139;p11"/>
          <p:cNvSpPr txBox="1"/>
          <p:nvPr>
            <p:ph idx="11" type="ftr"/>
          </p:nvPr>
        </p:nvSpPr>
        <p:spPr>
          <a:xfrm>
            <a:off x="19193436" y="12716501"/>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0" name="Google Shape;140;p11"/>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pic>
        <p:nvPicPr>
          <p:cNvPr id="141" name="Google Shape;141;p11"/>
          <p:cNvPicPr preferRelativeResize="0"/>
          <p:nvPr/>
        </p:nvPicPr>
        <p:blipFill rotWithShape="1">
          <a:blip r:embed="rId2">
            <a:alphaModFix/>
          </a:blip>
          <a:srcRect b="0" l="0" r="0" t="0"/>
          <a:stretch/>
        </p:blipFill>
        <p:spPr>
          <a:xfrm>
            <a:off x="657751" y="12569142"/>
            <a:ext cx="345883" cy="63334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Phone - Details">
  <p:cSld name="iPhone - Details">
    <p:spTree>
      <p:nvGrpSpPr>
        <p:cNvPr id="142" name="Shape 142"/>
        <p:cNvGrpSpPr/>
        <p:nvPr/>
      </p:nvGrpSpPr>
      <p:grpSpPr>
        <a:xfrm>
          <a:off x="0" y="0"/>
          <a:ext cx="0" cy="0"/>
          <a:chOff x="0" y="0"/>
          <a:chExt cx="0" cy="0"/>
        </a:xfrm>
      </p:grpSpPr>
      <p:sp>
        <p:nvSpPr>
          <p:cNvPr id="143" name="Google Shape;143;p12"/>
          <p:cNvSpPr/>
          <p:nvPr/>
        </p:nvSpPr>
        <p:spPr>
          <a:xfrm>
            <a:off x="-1" y="2060576"/>
            <a:ext cx="24425031" cy="9601200"/>
          </a:xfrm>
          <a:prstGeom prst="rect">
            <a:avLst/>
          </a:prstGeom>
          <a:solidFill>
            <a:srgbClr val="E3EC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44" name="Google Shape;144;p12"/>
          <p:cNvSpPr txBox="1"/>
          <p:nvPr>
            <p:ph type="title"/>
          </p:nvPr>
        </p:nvSpPr>
        <p:spPr>
          <a:xfrm>
            <a:off x="1116810" y="3888032"/>
            <a:ext cx="9493796" cy="7677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5" name="Google Shape;145;p12"/>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6" name="Google Shape;146;p12"/>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47" name="Google Shape;147;p12"/>
          <p:cNvSpPr txBox="1"/>
          <p:nvPr>
            <p:ph idx="1" type="body"/>
          </p:nvPr>
        </p:nvSpPr>
        <p:spPr>
          <a:xfrm>
            <a:off x="1116809" y="3376857"/>
            <a:ext cx="9493797" cy="5111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48" name="Google Shape;148;p12"/>
          <p:cNvSpPr txBox="1"/>
          <p:nvPr>
            <p:ph idx="2" type="body"/>
          </p:nvPr>
        </p:nvSpPr>
        <p:spPr>
          <a:xfrm>
            <a:off x="1116809" y="6028104"/>
            <a:ext cx="9493797" cy="13038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solidFill>
                  <a:srgbClr val="7F7F7F"/>
                </a:solidFill>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49" name="Google Shape;149;p12"/>
          <p:cNvSpPr/>
          <p:nvPr>
            <p:ph idx="3" type="pic"/>
          </p:nvPr>
        </p:nvSpPr>
        <p:spPr>
          <a:xfrm>
            <a:off x="12245243" y="702775"/>
            <a:ext cx="5487133" cy="11500948"/>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50" name="Google Shape;150;p12"/>
          <p:cNvSpPr/>
          <p:nvPr>
            <p:ph idx="4" type="pic"/>
          </p:nvPr>
        </p:nvSpPr>
        <p:spPr>
          <a:xfrm>
            <a:off x="1863603" y="8159750"/>
            <a:ext cx="985837" cy="9842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1800"/>
              <a:buFont typeface="Arial"/>
              <a:buNone/>
              <a:defRPr b="0" i="0" sz="18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51" name="Google Shape;151;p12"/>
          <p:cNvSpPr txBox="1"/>
          <p:nvPr>
            <p:ph idx="5" type="body"/>
          </p:nvPr>
        </p:nvSpPr>
        <p:spPr>
          <a:xfrm>
            <a:off x="1117600" y="9472613"/>
            <a:ext cx="2438400"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52" name="Google Shape;152;p12"/>
          <p:cNvSpPr txBox="1"/>
          <p:nvPr>
            <p:ph idx="6" type="body"/>
          </p:nvPr>
        </p:nvSpPr>
        <p:spPr>
          <a:xfrm>
            <a:off x="1117600" y="9970477"/>
            <a:ext cx="2438400" cy="132141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53" name="Google Shape;153;p12"/>
          <p:cNvSpPr/>
          <p:nvPr>
            <p:ph idx="7" type="pic"/>
          </p:nvPr>
        </p:nvSpPr>
        <p:spPr>
          <a:xfrm>
            <a:off x="4659557" y="8159750"/>
            <a:ext cx="985837" cy="9842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1800"/>
              <a:buFont typeface="Arial"/>
              <a:buNone/>
              <a:defRPr b="0" i="0" sz="18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54" name="Google Shape;154;p12"/>
          <p:cNvSpPr txBox="1"/>
          <p:nvPr>
            <p:ph idx="8" type="body"/>
          </p:nvPr>
        </p:nvSpPr>
        <p:spPr>
          <a:xfrm>
            <a:off x="3913554" y="9472613"/>
            <a:ext cx="2438400"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55" name="Google Shape;155;p12"/>
          <p:cNvSpPr txBox="1"/>
          <p:nvPr>
            <p:ph idx="9" type="body"/>
          </p:nvPr>
        </p:nvSpPr>
        <p:spPr>
          <a:xfrm>
            <a:off x="3913554" y="9970477"/>
            <a:ext cx="2438400" cy="132141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56" name="Google Shape;156;p12"/>
          <p:cNvSpPr/>
          <p:nvPr>
            <p:ph idx="13" type="pic"/>
          </p:nvPr>
        </p:nvSpPr>
        <p:spPr>
          <a:xfrm>
            <a:off x="7490680" y="8159750"/>
            <a:ext cx="985837" cy="9842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1800"/>
              <a:buFont typeface="Arial"/>
              <a:buNone/>
              <a:defRPr b="0" i="0" sz="18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57" name="Google Shape;157;p12"/>
          <p:cNvSpPr txBox="1"/>
          <p:nvPr>
            <p:ph idx="14" type="body"/>
          </p:nvPr>
        </p:nvSpPr>
        <p:spPr>
          <a:xfrm>
            <a:off x="6744677" y="9472613"/>
            <a:ext cx="2438400"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58" name="Google Shape;158;p12"/>
          <p:cNvSpPr txBox="1"/>
          <p:nvPr>
            <p:ph idx="15" type="body"/>
          </p:nvPr>
        </p:nvSpPr>
        <p:spPr>
          <a:xfrm>
            <a:off x="6744677" y="9970477"/>
            <a:ext cx="2438400" cy="132141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59" name="Google Shape;159;p12"/>
          <p:cNvSpPr txBox="1"/>
          <p:nvPr>
            <p:ph idx="16" type="body"/>
          </p:nvPr>
        </p:nvSpPr>
        <p:spPr>
          <a:xfrm>
            <a:off x="19070702" y="3744913"/>
            <a:ext cx="4203637" cy="1320800"/>
          </a:xfrm>
          <a:prstGeom prst="rect">
            <a:avLst/>
          </a:prstGeom>
          <a:noFill/>
          <a:ln>
            <a:noFill/>
          </a:ln>
        </p:spPr>
        <p:txBody>
          <a:bodyPr anchorCtr="0" anchor="b" bIns="45700" lIns="91425" spcFirstLastPara="1" rIns="91425" wrap="square" tIns="45700">
            <a:noAutofit/>
          </a:bodyPr>
          <a:lstStyle>
            <a:lvl1pPr indent="-228600" lvl="0" marL="457200" algn="l">
              <a:lnSpc>
                <a:spcPct val="90000"/>
              </a:lnSpc>
              <a:spcBef>
                <a:spcPts val="2000"/>
              </a:spcBef>
              <a:spcAft>
                <a:spcPts val="0"/>
              </a:spcAft>
              <a:buClr>
                <a:schemeClr val="dk1"/>
              </a:buClr>
              <a:buSzPts val="3200"/>
              <a:buNone/>
              <a:defRPr b="1" sz="3200">
                <a:solidFill>
                  <a:schemeClr val="dk1"/>
                </a:solidFill>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60" name="Google Shape;160;p12"/>
          <p:cNvSpPr txBox="1"/>
          <p:nvPr>
            <p:ph idx="17" type="body"/>
          </p:nvPr>
        </p:nvSpPr>
        <p:spPr>
          <a:xfrm>
            <a:off x="19053906" y="6013939"/>
            <a:ext cx="4220431" cy="3006236"/>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Feature with Details">
  <p:cSld name="Dark Feature with Details">
    <p:spTree>
      <p:nvGrpSpPr>
        <p:cNvPr id="161" name="Shape 161"/>
        <p:cNvGrpSpPr/>
        <p:nvPr/>
      </p:nvGrpSpPr>
      <p:grpSpPr>
        <a:xfrm>
          <a:off x="0" y="0"/>
          <a:ext cx="0" cy="0"/>
          <a:chOff x="0" y="0"/>
          <a:chExt cx="0" cy="0"/>
        </a:xfrm>
      </p:grpSpPr>
      <p:sp>
        <p:nvSpPr>
          <p:cNvPr id="162" name="Google Shape;162;p13"/>
          <p:cNvSpPr/>
          <p:nvPr/>
        </p:nvSpPr>
        <p:spPr>
          <a:xfrm>
            <a:off x="0" y="0"/>
            <a:ext cx="24384001" cy="76993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63" name="Google Shape;163;p13"/>
          <p:cNvSpPr/>
          <p:nvPr>
            <p:ph idx="2" type="pic"/>
          </p:nvPr>
        </p:nvSpPr>
        <p:spPr>
          <a:xfrm>
            <a:off x="10594975" y="2060575"/>
            <a:ext cx="10225088" cy="6589713"/>
          </a:xfrm>
          <a:prstGeom prst="rect">
            <a:avLst/>
          </a:prstGeom>
          <a:solidFill>
            <a:srgbClr val="F2F2F2"/>
          </a:solidFill>
          <a:ln>
            <a:noFill/>
          </a:ln>
          <a:effectLst>
            <a:outerShdw blurRad="1270000" rotWithShape="0" algn="t" dir="5400000" dist="495300">
              <a:srgbClr val="000000">
                <a:alpha val="32941"/>
              </a:srgbClr>
            </a:outerShdw>
          </a:effectLst>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64" name="Google Shape;164;p13"/>
          <p:cNvSpPr txBox="1"/>
          <p:nvPr>
            <p:ph type="title"/>
          </p:nvPr>
        </p:nvSpPr>
        <p:spPr>
          <a:xfrm>
            <a:off x="1103313" y="2571749"/>
            <a:ext cx="8083550" cy="3806826"/>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5" name="Google Shape;165;p13"/>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6" name="Google Shape;166;p13"/>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67" name="Google Shape;167;p13"/>
          <p:cNvSpPr txBox="1"/>
          <p:nvPr>
            <p:ph idx="1" type="body"/>
          </p:nvPr>
        </p:nvSpPr>
        <p:spPr>
          <a:xfrm>
            <a:off x="1100038" y="2060574"/>
            <a:ext cx="8109051" cy="5111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2"/>
              </a:buClr>
              <a:buSzPts val="2200"/>
              <a:buNone/>
              <a:defRPr sz="2200" cap="none">
                <a:solidFill>
                  <a:schemeClr val="accent2"/>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68" name="Google Shape;168;p13"/>
          <p:cNvSpPr txBox="1"/>
          <p:nvPr>
            <p:ph idx="3" type="body"/>
          </p:nvPr>
        </p:nvSpPr>
        <p:spPr>
          <a:xfrm>
            <a:off x="2517776" y="9966326"/>
            <a:ext cx="5262562" cy="169544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solidFill>
                  <a:srgbClr val="7F7F7F"/>
                </a:solidFill>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69" name="Google Shape;169;p13"/>
          <p:cNvSpPr/>
          <p:nvPr>
            <p:ph idx="4" type="pic"/>
          </p:nvPr>
        </p:nvSpPr>
        <p:spPr>
          <a:xfrm>
            <a:off x="1103313" y="9971088"/>
            <a:ext cx="1038225" cy="10382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70" name="Google Shape;170;p13"/>
          <p:cNvSpPr txBox="1"/>
          <p:nvPr>
            <p:ph idx="5" type="body"/>
          </p:nvPr>
        </p:nvSpPr>
        <p:spPr>
          <a:xfrm>
            <a:off x="9585326" y="9966326"/>
            <a:ext cx="5238749" cy="169544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solidFill>
                  <a:srgbClr val="7F7F7F"/>
                </a:solidFill>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71" name="Google Shape;171;p13"/>
          <p:cNvSpPr/>
          <p:nvPr>
            <p:ph idx="6" type="pic"/>
          </p:nvPr>
        </p:nvSpPr>
        <p:spPr>
          <a:xfrm>
            <a:off x="8170863" y="9971088"/>
            <a:ext cx="1038225" cy="10382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72" name="Google Shape;172;p13"/>
          <p:cNvSpPr txBox="1"/>
          <p:nvPr>
            <p:ph idx="7" type="body"/>
          </p:nvPr>
        </p:nvSpPr>
        <p:spPr>
          <a:xfrm>
            <a:off x="16614777" y="9966326"/>
            <a:ext cx="5243512" cy="1695449"/>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solidFill>
                  <a:srgbClr val="7F7F7F"/>
                </a:solidFill>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73" name="Google Shape;173;p13"/>
          <p:cNvSpPr/>
          <p:nvPr>
            <p:ph idx="8" type="pic"/>
          </p:nvPr>
        </p:nvSpPr>
        <p:spPr>
          <a:xfrm>
            <a:off x="15200313" y="9971088"/>
            <a:ext cx="1038225" cy="10382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and Detail Grid">
  <p:cSld name="Image and Detail Grid">
    <p:spTree>
      <p:nvGrpSpPr>
        <p:cNvPr id="174" name="Shape 174"/>
        <p:cNvGrpSpPr/>
        <p:nvPr/>
      </p:nvGrpSpPr>
      <p:grpSpPr>
        <a:xfrm>
          <a:off x="0" y="0"/>
          <a:ext cx="0" cy="0"/>
          <a:chOff x="0" y="0"/>
          <a:chExt cx="0" cy="0"/>
        </a:xfrm>
      </p:grpSpPr>
      <p:sp>
        <p:nvSpPr>
          <p:cNvPr id="175" name="Google Shape;175;p14"/>
          <p:cNvSpPr/>
          <p:nvPr/>
        </p:nvSpPr>
        <p:spPr>
          <a:xfrm>
            <a:off x="12372975" y="2060575"/>
            <a:ext cx="4905375" cy="49257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76" name="Google Shape;176;p14"/>
          <p:cNvSpPr txBox="1"/>
          <p:nvPr>
            <p:ph type="title"/>
          </p:nvPr>
        </p:nvSpPr>
        <p:spPr>
          <a:xfrm>
            <a:off x="1103313" y="2568635"/>
            <a:ext cx="9491662" cy="209647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7" name="Google Shape;177;p14"/>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14"/>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79" name="Google Shape;179;p14"/>
          <p:cNvSpPr txBox="1"/>
          <p:nvPr>
            <p:ph idx="1" type="body"/>
          </p:nvPr>
        </p:nvSpPr>
        <p:spPr>
          <a:xfrm>
            <a:off x="1103313" y="2057460"/>
            <a:ext cx="9491662" cy="5111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80" name="Google Shape;180;p14"/>
          <p:cNvSpPr txBox="1"/>
          <p:nvPr>
            <p:ph idx="2" type="body"/>
          </p:nvPr>
        </p:nvSpPr>
        <p:spPr>
          <a:xfrm>
            <a:off x="1103313" y="5065713"/>
            <a:ext cx="9491662" cy="6596061"/>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81" name="Google Shape;181;p14"/>
          <p:cNvSpPr/>
          <p:nvPr>
            <p:ph idx="3" type="pic"/>
          </p:nvPr>
        </p:nvSpPr>
        <p:spPr>
          <a:xfrm>
            <a:off x="17278350" y="2059046"/>
            <a:ext cx="4904073" cy="4927246"/>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82" name="Google Shape;182;p14"/>
          <p:cNvSpPr/>
          <p:nvPr>
            <p:ph idx="4" type="pic"/>
          </p:nvPr>
        </p:nvSpPr>
        <p:spPr>
          <a:xfrm>
            <a:off x="12374003" y="6986291"/>
            <a:ext cx="4904347" cy="4920644"/>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83" name="Google Shape;183;p14"/>
          <p:cNvSpPr/>
          <p:nvPr>
            <p:ph idx="5" type="pic"/>
          </p:nvPr>
        </p:nvSpPr>
        <p:spPr>
          <a:xfrm>
            <a:off x="14303375" y="3394075"/>
            <a:ext cx="1044575" cy="10445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84" name="Google Shape;184;p14"/>
          <p:cNvSpPr txBox="1"/>
          <p:nvPr>
            <p:ph idx="6" type="body"/>
          </p:nvPr>
        </p:nvSpPr>
        <p:spPr>
          <a:xfrm>
            <a:off x="12722086" y="4695825"/>
            <a:ext cx="4234071" cy="36811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800"/>
              <a:buNone/>
              <a:defRPr b="1" sz="2800">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85" name="Google Shape;185;p14"/>
          <p:cNvSpPr txBox="1"/>
          <p:nvPr>
            <p:ph idx="7" type="body"/>
          </p:nvPr>
        </p:nvSpPr>
        <p:spPr>
          <a:xfrm>
            <a:off x="12722086" y="5343524"/>
            <a:ext cx="4234071" cy="1363179"/>
          </a:xfrm>
          <a:prstGeom prst="rect">
            <a:avLst/>
          </a:prstGeom>
          <a:noFill/>
          <a:ln>
            <a:noFill/>
          </a:ln>
        </p:spPr>
        <p:txBody>
          <a:bodyPr anchorCtr="0" anchor="t" bIns="45700" lIns="91425" spcFirstLastPara="1" rIns="91425" wrap="square" tIns="45700">
            <a:noAutofit/>
          </a:bodyPr>
          <a:lstStyle>
            <a:lvl1pPr indent="-228600" lvl="0" marL="457200" marR="0" algn="ctr">
              <a:lnSpc>
                <a:spcPct val="90000"/>
              </a:lnSpc>
              <a:spcBef>
                <a:spcPts val="2000"/>
              </a:spcBef>
              <a:spcAft>
                <a:spcPts val="0"/>
              </a:spcAft>
              <a:buClr>
                <a:srgbClr val="7F7F7F"/>
              </a:buClr>
              <a:buSzPts val="2000"/>
              <a:buFont typeface="Arial"/>
              <a:buNone/>
              <a:defRPr b="0" sz="2000">
                <a:solidFill>
                  <a:srgbClr val="7F7F7F"/>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86" name="Google Shape;186;p14"/>
          <p:cNvSpPr/>
          <p:nvPr/>
        </p:nvSpPr>
        <p:spPr>
          <a:xfrm>
            <a:off x="17278350" y="6984515"/>
            <a:ext cx="4905375" cy="4925716"/>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7" name="Google Shape;187;p14"/>
          <p:cNvSpPr/>
          <p:nvPr>
            <p:ph idx="8" type="pic"/>
          </p:nvPr>
        </p:nvSpPr>
        <p:spPr>
          <a:xfrm>
            <a:off x="19208750" y="8318015"/>
            <a:ext cx="1044575" cy="104457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88" name="Google Shape;188;p14"/>
          <p:cNvSpPr txBox="1"/>
          <p:nvPr>
            <p:ph idx="9" type="body"/>
          </p:nvPr>
        </p:nvSpPr>
        <p:spPr>
          <a:xfrm>
            <a:off x="17532627" y="9619766"/>
            <a:ext cx="4373217" cy="36811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800"/>
              <a:buNone/>
              <a:defRPr b="1" sz="2800">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89" name="Google Shape;189;p14"/>
          <p:cNvSpPr txBox="1"/>
          <p:nvPr>
            <p:ph idx="13" type="body"/>
          </p:nvPr>
        </p:nvSpPr>
        <p:spPr>
          <a:xfrm>
            <a:off x="17532627" y="10267465"/>
            <a:ext cx="4373217" cy="136317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b="0" sz="2000">
                <a:solidFill>
                  <a:srgbClr val="7F7F7F"/>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Highlight with Callouts">
  <p:cSld name="Content Highlight with Callouts">
    <p:spTree>
      <p:nvGrpSpPr>
        <p:cNvPr id="190" name="Shape 190"/>
        <p:cNvGrpSpPr/>
        <p:nvPr/>
      </p:nvGrpSpPr>
      <p:grpSpPr>
        <a:xfrm>
          <a:off x="0" y="0"/>
          <a:ext cx="0" cy="0"/>
          <a:chOff x="0" y="0"/>
          <a:chExt cx="0" cy="0"/>
        </a:xfrm>
      </p:grpSpPr>
      <p:sp>
        <p:nvSpPr>
          <p:cNvPr id="191" name="Google Shape;191;p15"/>
          <p:cNvSpPr/>
          <p:nvPr/>
        </p:nvSpPr>
        <p:spPr>
          <a:xfrm>
            <a:off x="1124970" y="7755106"/>
            <a:ext cx="9470005" cy="9713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92" name="Google Shape;192;p15"/>
          <p:cNvSpPr txBox="1"/>
          <p:nvPr>
            <p:ph type="title"/>
          </p:nvPr>
        </p:nvSpPr>
        <p:spPr>
          <a:xfrm>
            <a:off x="1101725" y="2550136"/>
            <a:ext cx="9493250" cy="209647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3" name="Google Shape;193;p15"/>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4" name="Google Shape;194;p15"/>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195" name="Google Shape;195;p15"/>
          <p:cNvSpPr txBox="1"/>
          <p:nvPr>
            <p:ph idx="1" type="body"/>
          </p:nvPr>
        </p:nvSpPr>
        <p:spPr>
          <a:xfrm>
            <a:off x="1101725" y="2038961"/>
            <a:ext cx="9493250" cy="5111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96" name="Google Shape;196;p15"/>
          <p:cNvSpPr txBox="1"/>
          <p:nvPr>
            <p:ph idx="2" type="body"/>
          </p:nvPr>
        </p:nvSpPr>
        <p:spPr>
          <a:xfrm>
            <a:off x="1101725" y="5081588"/>
            <a:ext cx="9493250" cy="9350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197" name="Google Shape;197;p15"/>
          <p:cNvSpPr/>
          <p:nvPr>
            <p:ph idx="3" type="pic"/>
          </p:nvPr>
        </p:nvSpPr>
        <p:spPr>
          <a:xfrm>
            <a:off x="11314906" y="1109663"/>
            <a:ext cx="5632450" cy="10552112"/>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98" name="Google Shape;198;p15"/>
          <p:cNvSpPr/>
          <p:nvPr>
            <p:ph idx="4" type="pic"/>
          </p:nvPr>
        </p:nvSpPr>
        <p:spPr>
          <a:xfrm>
            <a:off x="17635538" y="1109663"/>
            <a:ext cx="5632450" cy="10552112"/>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cxnSp>
        <p:nvCxnSpPr>
          <p:cNvPr id="199" name="Google Shape;199;p15"/>
          <p:cNvCxnSpPr/>
          <p:nvPr/>
        </p:nvCxnSpPr>
        <p:spPr>
          <a:xfrm>
            <a:off x="1101725" y="6171096"/>
            <a:ext cx="9493250" cy="0"/>
          </a:xfrm>
          <a:prstGeom prst="straightConnector1">
            <a:avLst/>
          </a:prstGeom>
          <a:noFill/>
          <a:ln cap="flat" cmpd="sng" w="9525">
            <a:solidFill>
              <a:srgbClr val="D8D8D8"/>
            </a:solidFill>
            <a:prstDash val="solid"/>
            <a:miter lim="800000"/>
            <a:headEnd len="sm" w="sm" type="none"/>
            <a:tailEnd len="sm" w="sm" type="none"/>
          </a:ln>
        </p:spPr>
      </p:cxnSp>
      <p:sp>
        <p:nvSpPr>
          <p:cNvPr id="200" name="Google Shape;200;p15"/>
          <p:cNvSpPr/>
          <p:nvPr>
            <p:ph idx="5" type="pic"/>
          </p:nvPr>
        </p:nvSpPr>
        <p:spPr>
          <a:xfrm>
            <a:off x="1103313" y="6454775"/>
            <a:ext cx="1038225" cy="95091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01" name="Google Shape;201;p15"/>
          <p:cNvSpPr txBox="1"/>
          <p:nvPr>
            <p:ph idx="6" type="body"/>
          </p:nvPr>
        </p:nvSpPr>
        <p:spPr>
          <a:xfrm>
            <a:off x="2517775" y="6454775"/>
            <a:ext cx="8077200" cy="95091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000"/>
              <a:buNone/>
              <a:defRPr sz="2000"/>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02" name="Google Shape;202;p15"/>
          <p:cNvSpPr/>
          <p:nvPr>
            <p:ph idx="7" type="pic"/>
          </p:nvPr>
        </p:nvSpPr>
        <p:spPr>
          <a:xfrm>
            <a:off x="1103313" y="7788275"/>
            <a:ext cx="1038225" cy="95091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03" name="Google Shape;203;p15"/>
          <p:cNvSpPr txBox="1"/>
          <p:nvPr>
            <p:ph idx="8" type="body"/>
          </p:nvPr>
        </p:nvSpPr>
        <p:spPr>
          <a:xfrm>
            <a:off x="2517775" y="7788275"/>
            <a:ext cx="8077200" cy="95091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2000"/>
              </a:spcBef>
              <a:spcAft>
                <a:spcPts val="0"/>
              </a:spcAft>
              <a:buClr>
                <a:schemeClr val="lt1"/>
              </a:buClr>
              <a:buSzPts val="2000"/>
              <a:buNone/>
              <a:defRPr sz="2000">
                <a:solidFill>
                  <a:schemeClr val="lt1"/>
                </a:solidFill>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04" name="Google Shape;204;p15"/>
          <p:cNvSpPr/>
          <p:nvPr>
            <p:ph idx="9" type="pic"/>
          </p:nvPr>
        </p:nvSpPr>
        <p:spPr>
          <a:xfrm>
            <a:off x="1103313" y="9121775"/>
            <a:ext cx="1038225" cy="95091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05" name="Google Shape;205;p15"/>
          <p:cNvSpPr txBox="1"/>
          <p:nvPr>
            <p:ph idx="13" type="body"/>
          </p:nvPr>
        </p:nvSpPr>
        <p:spPr>
          <a:xfrm>
            <a:off x="2517775" y="9121775"/>
            <a:ext cx="8077200" cy="95091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000"/>
              <a:buNone/>
              <a:defRPr sz="2000"/>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06" name="Google Shape;206;p15"/>
          <p:cNvSpPr txBox="1"/>
          <p:nvPr>
            <p:ph idx="14" type="body"/>
          </p:nvPr>
        </p:nvSpPr>
        <p:spPr>
          <a:xfrm>
            <a:off x="1108075" y="10715626"/>
            <a:ext cx="9486900" cy="93984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000"/>
              <a:buNone/>
              <a:defRPr sz="2000"/>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cxnSp>
        <p:nvCxnSpPr>
          <p:cNvPr id="207" name="Google Shape;207;p15"/>
          <p:cNvCxnSpPr/>
          <p:nvPr/>
        </p:nvCxnSpPr>
        <p:spPr>
          <a:xfrm>
            <a:off x="1101725" y="10362096"/>
            <a:ext cx="9493250" cy="0"/>
          </a:xfrm>
          <a:prstGeom prst="straightConnector1">
            <a:avLst/>
          </a:prstGeom>
          <a:noFill/>
          <a:ln cap="flat" cmpd="sng" w="9525">
            <a:solidFill>
              <a:srgbClr val="D8D8D8"/>
            </a:solidFill>
            <a:prstDash val="solid"/>
            <a:miter lim="800000"/>
            <a:headEnd len="sm" w="sm" type="none"/>
            <a:tailEnd len="sm" w="sm"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Feature with Details">
  <p:cSld name="Main Feature with Details">
    <p:spTree>
      <p:nvGrpSpPr>
        <p:cNvPr id="208" name="Shape 208"/>
        <p:cNvGrpSpPr/>
        <p:nvPr/>
      </p:nvGrpSpPr>
      <p:grpSpPr>
        <a:xfrm>
          <a:off x="0" y="0"/>
          <a:ext cx="0" cy="0"/>
          <a:chOff x="0" y="0"/>
          <a:chExt cx="0" cy="0"/>
        </a:xfrm>
      </p:grpSpPr>
      <p:sp>
        <p:nvSpPr>
          <p:cNvPr id="209" name="Google Shape;209;p16"/>
          <p:cNvSpPr/>
          <p:nvPr/>
        </p:nvSpPr>
        <p:spPr>
          <a:xfrm>
            <a:off x="1124970" y="12763500"/>
            <a:ext cx="21959148" cy="28575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0" name="Google Shape;210;p16"/>
          <p:cNvSpPr/>
          <p:nvPr/>
        </p:nvSpPr>
        <p:spPr>
          <a:xfrm>
            <a:off x="2517775" y="0"/>
            <a:ext cx="9485314" cy="137203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11" name="Google Shape;211;p16"/>
          <p:cNvSpPr txBox="1"/>
          <p:nvPr>
            <p:ph type="title"/>
          </p:nvPr>
        </p:nvSpPr>
        <p:spPr>
          <a:xfrm>
            <a:off x="15189200" y="2969236"/>
            <a:ext cx="8085138" cy="172658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12" name="Google Shape;212;p16"/>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13" name="Google Shape;213;p16"/>
          <p:cNvSpPr txBox="1"/>
          <p:nvPr>
            <p:ph idx="1" type="body"/>
          </p:nvPr>
        </p:nvSpPr>
        <p:spPr>
          <a:xfrm>
            <a:off x="15189200" y="2424113"/>
            <a:ext cx="8085138" cy="54512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14" name="Google Shape;214;p16"/>
          <p:cNvSpPr txBox="1"/>
          <p:nvPr>
            <p:ph idx="2" type="body"/>
          </p:nvPr>
        </p:nvSpPr>
        <p:spPr>
          <a:xfrm>
            <a:off x="15189200" y="5066188"/>
            <a:ext cx="8085138" cy="9504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15" name="Google Shape;215;p16"/>
          <p:cNvSpPr/>
          <p:nvPr>
            <p:ph idx="3" type="pic"/>
          </p:nvPr>
        </p:nvSpPr>
        <p:spPr>
          <a:xfrm>
            <a:off x="1103312" y="2407242"/>
            <a:ext cx="12307888" cy="9254532"/>
          </a:xfrm>
          <a:prstGeom prst="rect">
            <a:avLst/>
          </a:prstGeom>
          <a:solidFill>
            <a:srgbClr val="F2F2F2"/>
          </a:solidFill>
          <a:ln>
            <a:noFill/>
          </a:ln>
          <a:effectLst>
            <a:outerShdw blurRad="1270000" rotWithShape="0" algn="t" dir="5400000" dist="495300">
              <a:srgbClr val="000000">
                <a:alpha val="32941"/>
              </a:srgbClr>
            </a:outerShdw>
          </a:effectLst>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16" name="Google Shape;216;p16"/>
          <p:cNvSpPr/>
          <p:nvPr>
            <p:ph idx="4" type="pic"/>
          </p:nvPr>
        </p:nvSpPr>
        <p:spPr>
          <a:xfrm>
            <a:off x="15935203" y="6386989"/>
            <a:ext cx="985837" cy="9842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1800"/>
              <a:buFont typeface="Arial"/>
              <a:buNone/>
              <a:defRPr b="0" i="0" sz="18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17" name="Google Shape;217;p16"/>
          <p:cNvSpPr txBox="1"/>
          <p:nvPr>
            <p:ph idx="5" type="body"/>
          </p:nvPr>
        </p:nvSpPr>
        <p:spPr>
          <a:xfrm>
            <a:off x="15189200" y="7699852"/>
            <a:ext cx="2438400"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18" name="Google Shape;218;p16"/>
          <p:cNvSpPr txBox="1"/>
          <p:nvPr>
            <p:ph idx="6" type="body"/>
          </p:nvPr>
        </p:nvSpPr>
        <p:spPr>
          <a:xfrm>
            <a:off x="15189200" y="8197716"/>
            <a:ext cx="2438400" cy="83087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19" name="Google Shape;219;p16"/>
          <p:cNvSpPr/>
          <p:nvPr>
            <p:ph idx="7" type="pic"/>
          </p:nvPr>
        </p:nvSpPr>
        <p:spPr>
          <a:xfrm>
            <a:off x="18731156" y="6386989"/>
            <a:ext cx="985837" cy="9842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1800"/>
              <a:buFont typeface="Arial"/>
              <a:buNone/>
              <a:defRPr b="0" i="0" sz="18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20" name="Google Shape;220;p16"/>
          <p:cNvSpPr txBox="1"/>
          <p:nvPr>
            <p:ph idx="8" type="body"/>
          </p:nvPr>
        </p:nvSpPr>
        <p:spPr>
          <a:xfrm>
            <a:off x="17985155" y="7699852"/>
            <a:ext cx="2438400"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21" name="Google Shape;221;p16"/>
          <p:cNvSpPr txBox="1"/>
          <p:nvPr>
            <p:ph idx="9" type="body"/>
          </p:nvPr>
        </p:nvSpPr>
        <p:spPr>
          <a:xfrm>
            <a:off x="17985155" y="8197716"/>
            <a:ext cx="2438400" cy="83087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22" name="Google Shape;222;p16"/>
          <p:cNvSpPr/>
          <p:nvPr>
            <p:ph idx="13" type="pic"/>
          </p:nvPr>
        </p:nvSpPr>
        <p:spPr>
          <a:xfrm>
            <a:off x="21562280" y="6386989"/>
            <a:ext cx="985837" cy="9842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1800"/>
              <a:buFont typeface="Arial"/>
              <a:buNone/>
              <a:defRPr b="0" i="0" sz="18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23" name="Google Shape;223;p16"/>
          <p:cNvSpPr txBox="1"/>
          <p:nvPr>
            <p:ph idx="14" type="body"/>
          </p:nvPr>
        </p:nvSpPr>
        <p:spPr>
          <a:xfrm>
            <a:off x="20816277" y="7699852"/>
            <a:ext cx="2438400"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24" name="Google Shape;224;p16"/>
          <p:cNvSpPr txBox="1"/>
          <p:nvPr>
            <p:ph idx="15" type="body"/>
          </p:nvPr>
        </p:nvSpPr>
        <p:spPr>
          <a:xfrm>
            <a:off x="20816277" y="8197716"/>
            <a:ext cx="2438400" cy="830873"/>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25" name="Google Shape;225;p16"/>
          <p:cNvSpPr txBox="1"/>
          <p:nvPr>
            <p:ph idx="16" type="body"/>
          </p:nvPr>
        </p:nvSpPr>
        <p:spPr>
          <a:xfrm>
            <a:off x="15189200" y="9971088"/>
            <a:ext cx="8085138" cy="1701800"/>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26" name="Google Shape;226;p16"/>
          <p:cNvSpPr txBox="1"/>
          <p:nvPr>
            <p:ph idx="11" type="ftr"/>
          </p:nvPr>
        </p:nvSpPr>
        <p:spPr>
          <a:xfrm>
            <a:off x="19193436" y="12716501"/>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8 Portraits">
  <p:cSld name="8 Portraits">
    <p:spTree>
      <p:nvGrpSpPr>
        <p:cNvPr id="227" name="Shape 227"/>
        <p:cNvGrpSpPr/>
        <p:nvPr/>
      </p:nvGrpSpPr>
      <p:grpSpPr>
        <a:xfrm>
          <a:off x="0" y="0"/>
          <a:ext cx="0" cy="0"/>
          <a:chOff x="0" y="0"/>
          <a:chExt cx="0" cy="0"/>
        </a:xfrm>
      </p:grpSpPr>
      <p:sp>
        <p:nvSpPr>
          <p:cNvPr id="228" name="Google Shape;228;p17"/>
          <p:cNvSpPr txBox="1"/>
          <p:nvPr>
            <p:ph type="title"/>
          </p:nvPr>
        </p:nvSpPr>
        <p:spPr>
          <a:xfrm>
            <a:off x="1103314" y="1595438"/>
            <a:ext cx="22171024" cy="824534"/>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9" name="Google Shape;229;p17"/>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0" name="Google Shape;230;p17"/>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31" name="Google Shape;231;p17"/>
          <p:cNvSpPr txBox="1"/>
          <p:nvPr>
            <p:ph idx="1" type="body"/>
          </p:nvPr>
        </p:nvSpPr>
        <p:spPr>
          <a:xfrm>
            <a:off x="1103314" y="1109663"/>
            <a:ext cx="22171024" cy="4857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32" name="Google Shape;232;p17"/>
          <p:cNvSpPr txBox="1"/>
          <p:nvPr>
            <p:ph idx="2" type="body"/>
          </p:nvPr>
        </p:nvSpPr>
        <p:spPr>
          <a:xfrm>
            <a:off x="1103314" y="3375025"/>
            <a:ext cx="22171024" cy="68262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400"/>
              <a:buNone/>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33" name="Google Shape;233;p17"/>
          <p:cNvSpPr/>
          <p:nvPr>
            <p:ph idx="3" type="pic"/>
          </p:nvPr>
        </p:nvSpPr>
        <p:spPr>
          <a:xfrm>
            <a:off x="2611438" y="4695826"/>
            <a:ext cx="2263775" cy="2263775"/>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3200"/>
              <a:buFont typeface="Arial"/>
              <a:buChar char="•"/>
              <a:defRPr b="0" i="0" sz="32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34" name="Google Shape;234;p17"/>
          <p:cNvSpPr txBox="1"/>
          <p:nvPr>
            <p:ph idx="4" type="body"/>
          </p:nvPr>
        </p:nvSpPr>
        <p:spPr>
          <a:xfrm>
            <a:off x="2517774" y="7331078"/>
            <a:ext cx="2438401" cy="36829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35" name="Google Shape;235;p17"/>
          <p:cNvSpPr txBox="1"/>
          <p:nvPr>
            <p:ph idx="5" type="body"/>
          </p:nvPr>
        </p:nvSpPr>
        <p:spPr>
          <a:xfrm>
            <a:off x="2517774" y="7714642"/>
            <a:ext cx="2438401" cy="58004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36" name="Google Shape;236;p17"/>
          <p:cNvSpPr/>
          <p:nvPr>
            <p:ph idx="6" type="pic"/>
          </p:nvPr>
        </p:nvSpPr>
        <p:spPr>
          <a:xfrm>
            <a:off x="19489738" y="4695826"/>
            <a:ext cx="2263775" cy="2263775"/>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3200"/>
              <a:buFont typeface="Arial"/>
              <a:buChar char="•"/>
              <a:defRPr b="0" i="0" sz="32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37" name="Google Shape;237;p17"/>
          <p:cNvSpPr txBox="1"/>
          <p:nvPr>
            <p:ph idx="7" type="body"/>
          </p:nvPr>
        </p:nvSpPr>
        <p:spPr>
          <a:xfrm>
            <a:off x="19396073" y="7331078"/>
            <a:ext cx="2438401" cy="36829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38" name="Google Shape;238;p17"/>
          <p:cNvSpPr txBox="1"/>
          <p:nvPr>
            <p:ph idx="8" type="body"/>
          </p:nvPr>
        </p:nvSpPr>
        <p:spPr>
          <a:xfrm>
            <a:off x="19396073" y="7714642"/>
            <a:ext cx="2438401" cy="58004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39" name="Google Shape;239;p17"/>
          <p:cNvSpPr/>
          <p:nvPr>
            <p:ph idx="9" type="pic"/>
          </p:nvPr>
        </p:nvSpPr>
        <p:spPr>
          <a:xfrm>
            <a:off x="13869988" y="4695826"/>
            <a:ext cx="2263775" cy="2263775"/>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3200"/>
              <a:buFont typeface="Arial"/>
              <a:buChar char="•"/>
              <a:defRPr b="0" i="0" sz="32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40" name="Google Shape;240;p17"/>
          <p:cNvSpPr txBox="1"/>
          <p:nvPr>
            <p:ph idx="13" type="body"/>
          </p:nvPr>
        </p:nvSpPr>
        <p:spPr>
          <a:xfrm>
            <a:off x="13776323" y="7331078"/>
            <a:ext cx="2438401" cy="36829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41" name="Google Shape;241;p17"/>
          <p:cNvSpPr txBox="1"/>
          <p:nvPr>
            <p:ph idx="14" type="body"/>
          </p:nvPr>
        </p:nvSpPr>
        <p:spPr>
          <a:xfrm>
            <a:off x="13776323" y="7714642"/>
            <a:ext cx="2438401" cy="58004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42" name="Google Shape;242;p17"/>
          <p:cNvSpPr/>
          <p:nvPr>
            <p:ph idx="15" type="pic"/>
          </p:nvPr>
        </p:nvSpPr>
        <p:spPr>
          <a:xfrm>
            <a:off x="8231188" y="4695826"/>
            <a:ext cx="2263775" cy="2263775"/>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3200"/>
              <a:buFont typeface="Arial"/>
              <a:buChar char="•"/>
              <a:defRPr b="0" i="0" sz="32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43" name="Google Shape;243;p17"/>
          <p:cNvSpPr txBox="1"/>
          <p:nvPr>
            <p:ph idx="16" type="body"/>
          </p:nvPr>
        </p:nvSpPr>
        <p:spPr>
          <a:xfrm>
            <a:off x="8137524" y="7331078"/>
            <a:ext cx="2438401" cy="36829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44" name="Google Shape;244;p17"/>
          <p:cNvSpPr txBox="1"/>
          <p:nvPr>
            <p:ph idx="17" type="body"/>
          </p:nvPr>
        </p:nvSpPr>
        <p:spPr>
          <a:xfrm>
            <a:off x="8137524" y="7714642"/>
            <a:ext cx="2438401" cy="58004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45" name="Google Shape;245;p17"/>
          <p:cNvSpPr/>
          <p:nvPr>
            <p:ph idx="18" type="pic"/>
          </p:nvPr>
        </p:nvSpPr>
        <p:spPr>
          <a:xfrm>
            <a:off x="2611438" y="9039226"/>
            <a:ext cx="2263775" cy="2263775"/>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3200"/>
              <a:buFont typeface="Arial"/>
              <a:buChar char="•"/>
              <a:defRPr b="0" i="0" sz="32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46" name="Google Shape;246;p17"/>
          <p:cNvSpPr txBox="1"/>
          <p:nvPr>
            <p:ph idx="19" type="body"/>
          </p:nvPr>
        </p:nvSpPr>
        <p:spPr>
          <a:xfrm>
            <a:off x="2517774" y="11674478"/>
            <a:ext cx="2438401" cy="36829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47" name="Google Shape;247;p17"/>
          <p:cNvSpPr txBox="1"/>
          <p:nvPr>
            <p:ph idx="20" type="body"/>
          </p:nvPr>
        </p:nvSpPr>
        <p:spPr>
          <a:xfrm>
            <a:off x="2517774" y="12058042"/>
            <a:ext cx="2438401" cy="58004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48" name="Google Shape;248;p17"/>
          <p:cNvSpPr/>
          <p:nvPr>
            <p:ph idx="21" type="pic"/>
          </p:nvPr>
        </p:nvSpPr>
        <p:spPr>
          <a:xfrm>
            <a:off x="19489738" y="9039226"/>
            <a:ext cx="2263775" cy="2263775"/>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3200"/>
              <a:buFont typeface="Arial"/>
              <a:buChar char="•"/>
              <a:defRPr b="0" i="0" sz="32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49" name="Google Shape;249;p17"/>
          <p:cNvSpPr txBox="1"/>
          <p:nvPr>
            <p:ph idx="22" type="body"/>
          </p:nvPr>
        </p:nvSpPr>
        <p:spPr>
          <a:xfrm>
            <a:off x="19396073" y="11674478"/>
            <a:ext cx="2438401" cy="36829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50" name="Google Shape;250;p17"/>
          <p:cNvSpPr txBox="1"/>
          <p:nvPr>
            <p:ph idx="23" type="body"/>
          </p:nvPr>
        </p:nvSpPr>
        <p:spPr>
          <a:xfrm>
            <a:off x="19396073" y="12058042"/>
            <a:ext cx="2438401" cy="58004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51" name="Google Shape;251;p17"/>
          <p:cNvSpPr/>
          <p:nvPr>
            <p:ph idx="24" type="pic"/>
          </p:nvPr>
        </p:nvSpPr>
        <p:spPr>
          <a:xfrm>
            <a:off x="13869988" y="9039226"/>
            <a:ext cx="2263775" cy="2263775"/>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3200"/>
              <a:buFont typeface="Arial"/>
              <a:buChar char="•"/>
              <a:defRPr b="0" i="0" sz="32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52" name="Google Shape;252;p17"/>
          <p:cNvSpPr txBox="1"/>
          <p:nvPr>
            <p:ph idx="25" type="body"/>
          </p:nvPr>
        </p:nvSpPr>
        <p:spPr>
          <a:xfrm>
            <a:off x="13776323" y="11674478"/>
            <a:ext cx="2438401" cy="36829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53" name="Google Shape;253;p17"/>
          <p:cNvSpPr txBox="1"/>
          <p:nvPr>
            <p:ph idx="26" type="body"/>
          </p:nvPr>
        </p:nvSpPr>
        <p:spPr>
          <a:xfrm>
            <a:off x="13776323" y="12058042"/>
            <a:ext cx="2438401" cy="58004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54" name="Google Shape;254;p17"/>
          <p:cNvSpPr/>
          <p:nvPr>
            <p:ph idx="27" type="pic"/>
          </p:nvPr>
        </p:nvSpPr>
        <p:spPr>
          <a:xfrm>
            <a:off x="8231188" y="9039226"/>
            <a:ext cx="2263775" cy="2263775"/>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3200"/>
              <a:buFont typeface="Arial"/>
              <a:buChar char="•"/>
              <a:defRPr b="0" i="0" sz="32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55" name="Google Shape;255;p17"/>
          <p:cNvSpPr txBox="1"/>
          <p:nvPr>
            <p:ph idx="28" type="body"/>
          </p:nvPr>
        </p:nvSpPr>
        <p:spPr>
          <a:xfrm>
            <a:off x="8137524" y="11674478"/>
            <a:ext cx="2438401" cy="368298"/>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56" name="Google Shape;256;p17"/>
          <p:cNvSpPr txBox="1"/>
          <p:nvPr>
            <p:ph idx="29" type="body"/>
          </p:nvPr>
        </p:nvSpPr>
        <p:spPr>
          <a:xfrm>
            <a:off x="8137524" y="12058042"/>
            <a:ext cx="2438401" cy="58004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Key Topics">
  <p:cSld name="4 Key Topics">
    <p:spTree>
      <p:nvGrpSpPr>
        <p:cNvPr id="257" name="Shape 257"/>
        <p:cNvGrpSpPr/>
        <p:nvPr/>
      </p:nvGrpSpPr>
      <p:grpSpPr>
        <a:xfrm>
          <a:off x="0" y="0"/>
          <a:ext cx="0" cy="0"/>
          <a:chOff x="0" y="0"/>
          <a:chExt cx="0" cy="0"/>
        </a:xfrm>
      </p:grpSpPr>
      <p:sp>
        <p:nvSpPr>
          <p:cNvPr id="258" name="Google Shape;258;p18"/>
          <p:cNvSpPr/>
          <p:nvPr/>
        </p:nvSpPr>
        <p:spPr>
          <a:xfrm>
            <a:off x="0" y="5435600"/>
            <a:ext cx="24384001" cy="49053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59" name="Google Shape;259;p18"/>
          <p:cNvSpPr txBox="1"/>
          <p:nvPr>
            <p:ph type="title"/>
          </p:nvPr>
        </p:nvSpPr>
        <p:spPr>
          <a:xfrm>
            <a:off x="1103314" y="1595438"/>
            <a:ext cx="22171024" cy="824534"/>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0" name="Google Shape;260;p18"/>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1" name="Google Shape;261;p18"/>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62" name="Google Shape;262;p18"/>
          <p:cNvSpPr txBox="1"/>
          <p:nvPr>
            <p:ph idx="1" type="body"/>
          </p:nvPr>
        </p:nvSpPr>
        <p:spPr>
          <a:xfrm>
            <a:off x="1103314" y="1109663"/>
            <a:ext cx="22171024" cy="4857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63" name="Google Shape;263;p18"/>
          <p:cNvSpPr txBox="1"/>
          <p:nvPr>
            <p:ph idx="2" type="body"/>
          </p:nvPr>
        </p:nvSpPr>
        <p:spPr>
          <a:xfrm>
            <a:off x="1103314" y="3375025"/>
            <a:ext cx="22171024" cy="13208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400"/>
              <a:buNone/>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64" name="Google Shape;264;p18"/>
          <p:cNvSpPr/>
          <p:nvPr/>
        </p:nvSpPr>
        <p:spPr>
          <a:xfrm>
            <a:off x="2141538" y="5065712"/>
            <a:ext cx="4222750" cy="5645151"/>
          </a:xfrm>
          <a:prstGeom prst="rect">
            <a:avLst/>
          </a:prstGeom>
          <a:solidFill>
            <a:srgbClr val="F2F2F2"/>
          </a:solidFill>
          <a:ln>
            <a:noFill/>
          </a:ln>
          <a:effectLst>
            <a:outerShdw blurRad="1270000" rotWithShape="0" algn="t" dir="5400000" dist="4699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5" name="Google Shape;265;p18"/>
          <p:cNvSpPr/>
          <p:nvPr>
            <p:ph idx="3" type="pic"/>
          </p:nvPr>
        </p:nvSpPr>
        <p:spPr>
          <a:xfrm>
            <a:off x="3595802" y="6016625"/>
            <a:ext cx="1314223" cy="13128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66" name="Google Shape;266;p18"/>
          <p:cNvSpPr txBox="1"/>
          <p:nvPr>
            <p:ph idx="4" type="body"/>
          </p:nvPr>
        </p:nvSpPr>
        <p:spPr>
          <a:xfrm>
            <a:off x="2660650" y="8166895"/>
            <a:ext cx="3184527"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67" name="Google Shape;267;p18"/>
          <p:cNvSpPr txBox="1"/>
          <p:nvPr>
            <p:ph idx="5" type="body"/>
          </p:nvPr>
        </p:nvSpPr>
        <p:spPr>
          <a:xfrm>
            <a:off x="2660650" y="8664759"/>
            <a:ext cx="3184527" cy="132141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68" name="Google Shape;268;p18"/>
          <p:cNvSpPr/>
          <p:nvPr/>
        </p:nvSpPr>
        <p:spPr>
          <a:xfrm>
            <a:off x="18007614" y="5065712"/>
            <a:ext cx="4222750" cy="5645151"/>
          </a:xfrm>
          <a:prstGeom prst="rect">
            <a:avLst/>
          </a:prstGeom>
          <a:solidFill>
            <a:srgbClr val="F2F2F2"/>
          </a:solidFill>
          <a:ln>
            <a:noFill/>
          </a:ln>
          <a:effectLst>
            <a:outerShdw blurRad="1270000" rotWithShape="0" algn="t" dir="5400000" dist="4699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69" name="Google Shape;269;p18"/>
          <p:cNvSpPr/>
          <p:nvPr>
            <p:ph idx="6" type="pic"/>
          </p:nvPr>
        </p:nvSpPr>
        <p:spPr>
          <a:xfrm>
            <a:off x="19461878" y="6016625"/>
            <a:ext cx="1314223" cy="13128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70" name="Google Shape;270;p18"/>
          <p:cNvSpPr txBox="1"/>
          <p:nvPr>
            <p:ph idx="7" type="body"/>
          </p:nvPr>
        </p:nvSpPr>
        <p:spPr>
          <a:xfrm>
            <a:off x="18526727" y="8166895"/>
            <a:ext cx="3184527"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71" name="Google Shape;271;p18"/>
          <p:cNvSpPr txBox="1"/>
          <p:nvPr>
            <p:ph idx="8" type="body"/>
          </p:nvPr>
        </p:nvSpPr>
        <p:spPr>
          <a:xfrm>
            <a:off x="18526727" y="8664759"/>
            <a:ext cx="3184527" cy="132141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72" name="Google Shape;272;p18"/>
          <p:cNvSpPr/>
          <p:nvPr/>
        </p:nvSpPr>
        <p:spPr>
          <a:xfrm>
            <a:off x="12718922" y="5065712"/>
            <a:ext cx="4222750" cy="5645151"/>
          </a:xfrm>
          <a:prstGeom prst="rect">
            <a:avLst/>
          </a:prstGeom>
          <a:solidFill>
            <a:srgbClr val="F2F2F2"/>
          </a:solidFill>
          <a:ln>
            <a:noFill/>
          </a:ln>
          <a:effectLst>
            <a:outerShdw blurRad="1270000" rotWithShape="0" algn="t" dir="5400000" dist="4699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3" name="Google Shape;273;p18"/>
          <p:cNvSpPr/>
          <p:nvPr>
            <p:ph idx="9" type="pic"/>
          </p:nvPr>
        </p:nvSpPr>
        <p:spPr>
          <a:xfrm>
            <a:off x="14173186" y="6016625"/>
            <a:ext cx="1314223" cy="13128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74" name="Google Shape;274;p18"/>
          <p:cNvSpPr txBox="1"/>
          <p:nvPr>
            <p:ph idx="13" type="body"/>
          </p:nvPr>
        </p:nvSpPr>
        <p:spPr>
          <a:xfrm>
            <a:off x="13238034" y="8166895"/>
            <a:ext cx="3184527"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75" name="Google Shape;275;p18"/>
          <p:cNvSpPr txBox="1"/>
          <p:nvPr>
            <p:ph idx="14" type="body"/>
          </p:nvPr>
        </p:nvSpPr>
        <p:spPr>
          <a:xfrm>
            <a:off x="13238034" y="8664759"/>
            <a:ext cx="3184527" cy="132141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76" name="Google Shape;276;p18"/>
          <p:cNvSpPr/>
          <p:nvPr/>
        </p:nvSpPr>
        <p:spPr>
          <a:xfrm>
            <a:off x="7430231" y="5065712"/>
            <a:ext cx="4222750" cy="5645151"/>
          </a:xfrm>
          <a:prstGeom prst="rect">
            <a:avLst/>
          </a:prstGeom>
          <a:solidFill>
            <a:srgbClr val="F2F2F2"/>
          </a:solidFill>
          <a:ln>
            <a:noFill/>
          </a:ln>
          <a:effectLst>
            <a:outerShdw blurRad="1270000" rotWithShape="0" algn="t" dir="5400000" dist="4699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77" name="Google Shape;277;p18"/>
          <p:cNvSpPr/>
          <p:nvPr>
            <p:ph idx="15" type="pic"/>
          </p:nvPr>
        </p:nvSpPr>
        <p:spPr>
          <a:xfrm>
            <a:off x="8884495" y="6016625"/>
            <a:ext cx="1314223" cy="13128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78" name="Google Shape;278;p18"/>
          <p:cNvSpPr txBox="1"/>
          <p:nvPr>
            <p:ph idx="16" type="body"/>
          </p:nvPr>
        </p:nvSpPr>
        <p:spPr>
          <a:xfrm>
            <a:off x="7949343" y="8166895"/>
            <a:ext cx="3184527"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79" name="Google Shape;279;p18"/>
          <p:cNvSpPr txBox="1"/>
          <p:nvPr>
            <p:ph idx="17" type="body"/>
          </p:nvPr>
        </p:nvSpPr>
        <p:spPr>
          <a:xfrm>
            <a:off x="7949343" y="8664759"/>
            <a:ext cx="3184527" cy="132141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harts with Center Highlight">
  <p:cSld name="3 Charts with Center Highlight">
    <p:spTree>
      <p:nvGrpSpPr>
        <p:cNvPr id="280" name="Shape 280"/>
        <p:cNvGrpSpPr/>
        <p:nvPr/>
      </p:nvGrpSpPr>
      <p:grpSpPr>
        <a:xfrm>
          <a:off x="0" y="0"/>
          <a:ext cx="0" cy="0"/>
          <a:chOff x="0" y="0"/>
          <a:chExt cx="0" cy="0"/>
        </a:xfrm>
      </p:grpSpPr>
      <p:sp>
        <p:nvSpPr>
          <p:cNvPr id="281" name="Google Shape;281;p19"/>
          <p:cNvSpPr txBox="1"/>
          <p:nvPr>
            <p:ph type="title"/>
          </p:nvPr>
        </p:nvSpPr>
        <p:spPr>
          <a:xfrm>
            <a:off x="1103314" y="1595438"/>
            <a:ext cx="22171024" cy="824534"/>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19"/>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3" name="Google Shape;283;p19"/>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84" name="Google Shape;284;p19"/>
          <p:cNvSpPr txBox="1"/>
          <p:nvPr>
            <p:ph idx="1" type="body"/>
          </p:nvPr>
        </p:nvSpPr>
        <p:spPr>
          <a:xfrm>
            <a:off x="1103314" y="1109663"/>
            <a:ext cx="22171024" cy="4857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85" name="Google Shape;285;p19"/>
          <p:cNvSpPr txBox="1"/>
          <p:nvPr>
            <p:ph idx="2" type="body"/>
          </p:nvPr>
        </p:nvSpPr>
        <p:spPr>
          <a:xfrm>
            <a:off x="1103314" y="3375025"/>
            <a:ext cx="22171024" cy="603851"/>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400"/>
              <a:buNone/>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86" name="Google Shape;286;p19"/>
          <p:cNvSpPr/>
          <p:nvPr/>
        </p:nvSpPr>
        <p:spPr>
          <a:xfrm>
            <a:off x="9550400" y="4324866"/>
            <a:ext cx="5275263" cy="8018880"/>
          </a:xfrm>
          <a:prstGeom prst="rect">
            <a:avLst/>
          </a:prstGeom>
          <a:solidFill>
            <a:schemeClr val="lt1"/>
          </a:solidFill>
          <a:ln>
            <a:noFill/>
          </a:ln>
          <a:effectLst>
            <a:outerShdw blurRad="1270000" rotWithShape="0" algn="t" dir="5400000" dist="495300">
              <a:srgbClr val="000000">
                <a:alpha val="32941"/>
              </a:srgbClr>
            </a:outerShdw>
          </a:effectLst>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7" name="Google Shape;287;p19"/>
          <p:cNvSpPr/>
          <p:nvPr/>
        </p:nvSpPr>
        <p:spPr>
          <a:xfrm>
            <a:off x="16646144" y="5065713"/>
            <a:ext cx="5275263" cy="659606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8" name="Google Shape;288;p19"/>
          <p:cNvSpPr/>
          <p:nvPr/>
        </p:nvSpPr>
        <p:spPr>
          <a:xfrm>
            <a:off x="2564384" y="5065713"/>
            <a:ext cx="5275263" cy="659606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89" name="Google Shape;289;p19"/>
          <p:cNvSpPr/>
          <p:nvPr>
            <p:ph idx="3" type="chart"/>
          </p:nvPr>
        </p:nvSpPr>
        <p:spPr>
          <a:xfrm>
            <a:off x="2916238" y="5437188"/>
            <a:ext cx="4522787" cy="452278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90" name="Google Shape;290;p19"/>
          <p:cNvSpPr/>
          <p:nvPr>
            <p:ph idx="4" type="chart"/>
          </p:nvPr>
        </p:nvSpPr>
        <p:spPr>
          <a:xfrm>
            <a:off x="9885449" y="5437188"/>
            <a:ext cx="4522787" cy="452278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91" name="Google Shape;291;p19"/>
          <p:cNvSpPr/>
          <p:nvPr>
            <p:ph idx="5" type="chart"/>
          </p:nvPr>
        </p:nvSpPr>
        <p:spPr>
          <a:xfrm>
            <a:off x="17002941" y="5437188"/>
            <a:ext cx="4522787" cy="4522787"/>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292" name="Google Shape;292;p19"/>
          <p:cNvSpPr txBox="1"/>
          <p:nvPr>
            <p:ph idx="6" type="body"/>
          </p:nvPr>
        </p:nvSpPr>
        <p:spPr>
          <a:xfrm>
            <a:off x="2957212" y="10242830"/>
            <a:ext cx="4481813"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2"/>
              </a:buClr>
              <a:buSzPts val="2400"/>
              <a:buNone/>
              <a:defRPr b="1">
                <a:solidFill>
                  <a:schemeClr val="accent2"/>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93" name="Google Shape;293;p19"/>
          <p:cNvSpPr txBox="1"/>
          <p:nvPr>
            <p:ph idx="7" type="body"/>
          </p:nvPr>
        </p:nvSpPr>
        <p:spPr>
          <a:xfrm>
            <a:off x="2957212" y="10740695"/>
            <a:ext cx="4481813" cy="65223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lt1"/>
              </a:buClr>
              <a:buSzPts val="2000"/>
              <a:buNone/>
              <a:defRPr sz="2000">
                <a:solidFill>
                  <a:schemeClr val="l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94" name="Google Shape;294;p19"/>
          <p:cNvSpPr txBox="1"/>
          <p:nvPr>
            <p:ph idx="8" type="body"/>
          </p:nvPr>
        </p:nvSpPr>
        <p:spPr>
          <a:xfrm>
            <a:off x="9926422" y="10242830"/>
            <a:ext cx="4481813"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1"/>
              </a:buClr>
              <a:buSzPts val="2400"/>
              <a:buNone/>
              <a:defRPr b="1">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95" name="Google Shape;295;p19"/>
          <p:cNvSpPr txBox="1"/>
          <p:nvPr>
            <p:ph idx="9" type="body"/>
          </p:nvPr>
        </p:nvSpPr>
        <p:spPr>
          <a:xfrm>
            <a:off x="9926422" y="10740695"/>
            <a:ext cx="4481813" cy="65223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solidFill>
                  <a:srgbClr val="7F7F7F"/>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96" name="Google Shape;296;p19"/>
          <p:cNvSpPr txBox="1"/>
          <p:nvPr>
            <p:ph idx="13" type="body"/>
          </p:nvPr>
        </p:nvSpPr>
        <p:spPr>
          <a:xfrm>
            <a:off x="17043916" y="10242830"/>
            <a:ext cx="4481813"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2"/>
              </a:buClr>
              <a:buSzPts val="2400"/>
              <a:buNone/>
              <a:defRPr b="1">
                <a:solidFill>
                  <a:schemeClr val="accent2"/>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97" name="Google Shape;297;p19"/>
          <p:cNvSpPr txBox="1"/>
          <p:nvPr>
            <p:ph idx="14" type="body"/>
          </p:nvPr>
        </p:nvSpPr>
        <p:spPr>
          <a:xfrm>
            <a:off x="17043916" y="10740695"/>
            <a:ext cx="4481813" cy="65223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lt1"/>
              </a:buClr>
              <a:buSzPts val="2000"/>
              <a:buNone/>
              <a:defRPr sz="2000">
                <a:solidFill>
                  <a:schemeClr val="l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 with Key Details + Highlight">
  <p:cSld name="Chart with Key Details + Highlight">
    <p:spTree>
      <p:nvGrpSpPr>
        <p:cNvPr id="298" name="Shape 298"/>
        <p:cNvGrpSpPr/>
        <p:nvPr/>
      </p:nvGrpSpPr>
      <p:grpSpPr>
        <a:xfrm>
          <a:off x="0" y="0"/>
          <a:ext cx="0" cy="0"/>
          <a:chOff x="0" y="0"/>
          <a:chExt cx="0" cy="0"/>
        </a:xfrm>
      </p:grpSpPr>
      <p:sp>
        <p:nvSpPr>
          <p:cNvPr id="299" name="Google Shape;299;p20"/>
          <p:cNvSpPr txBox="1"/>
          <p:nvPr>
            <p:ph type="title"/>
          </p:nvPr>
        </p:nvSpPr>
        <p:spPr>
          <a:xfrm>
            <a:off x="1103314" y="1595438"/>
            <a:ext cx="22171024" cy="824534"/>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0" name="Google Shape;300;p20"/>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1" name="Google Shape;301;p20"/>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02" name="Google Shape;302;p20"/>
          <p:cNvSpPr txBox="1"/>
          <p:nvPr>
            <p:ph idx="1" type="body"/>
          </p:nvPr>
        </p:nvSpPr>
        <p:spPr>
          <a:xfrm>
            <a:off x="1103314" y="1109663"/>
            <a:ext cx="22171024" cy="4857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03" name="Google Shape;303;p20"/>
          <p:cNvSpPr txBox="1"/>
          <p:nvPr>
            <p:ph idx="2" type="body"/>
          </p:nvPr>
        </p:nvSpPr>
        <p:spPr>
          <a:xfrm>
            <a:off x="1103314" y="3375025"/>
            <a:ext cx="22171024" cy="13208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400"/>
              <a:buNone/>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04" name="Google Shape;304;p20"/>
          <p:cNvSpPr/>
          <p:nvPr>
            <p:ph idx="3" type="chart"/>
          </p:nvPr>
        </p:nvSpPr>
        <p:spPr>
          <a:xfrm>
            <a:off x="1103313" y="5065713"/>
            <a:ext cx="12307888" cy="659606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305" name="Google Shape;305;p20"/>
          <p:cNvSpPr/>
          <p:nvPr/>
        </p:nvSpPr>
        <p:spPr>
          <a:xfrm>
            <a:off x="13797983" y="7755106"/>
            <a:ext cx="9470005" cy="97138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06" name="Google Shape;306;p20"/>
          <p:cNvSpPr txBox="1"/>
          <p:nvPr>
            <p:ph idx="4" type="body"/>
          </p:nvPr>
        </p:nvSpPr>
        <p:spPr>
          <a:xfrm>
            <a:off x="13774738" y="5081588"/>
            <a:ext cx="9493250" cy="9350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cxnSp>
        <p:nvCxnSpPr>
          <p:cNvPr id="307" name="Google Shape;307;p20"/>
          <p:cNvCxnSpPr/>
          <p:nvPr/>
        </p:nvCxnSpPr>
        <p:spPr>
          <a:xfrm>
            <a:off x="13774738" y="6171096"/>
            <a:ext cx="9493250" cy="0"/>
          </a:xfrm>
          <a:prstGeom prst="straightConnector1">
            <a:avLst/>
          </a:prstGeom>
          <a:noFill/>
          <a:ln cap="flat" cmpd="sng" w="9525">
            <a:solidFill>
              <a:srgbClr val="D8D8D8"/>
            </a:solidFill>
            <a:prstDash val="solid"/>
            <a:miter lim="800000"/>
            <a:headEnd len="sm" w="sm" type="none"/>
            <a:tailEnd len="sm" w="sm" type="none"/>
          </a:ln>
        </p:spPr>
      </p:cxnSp>
      <p:sp>
        <p:nvSpPr>
          <p:cNvPr id="308" name="Google Shape;308;p20"/>
          <p:cNvSpPr/>
          <p:nvPr>
            <p:ph idx="5" type="pic"/>
          </p:nvPr>
        </p:nvSpPr>
        <p:spPr>
          <a:xfrm>
            <a:off x="13776327" y="6454775"/>
            <a:ext cx="1038225" cy="95091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309" name="Google Shape;309;p20"/>
          <p:cNvSpPr txBox="1"/>
          <p:nvPr>
            <p:ph idx="6" type="body"/>
          </p:nvPr>
        </p:nvSpPr>
        <p:spPr>
          <a:xfrm>
            <a:off x="15190788" y="6454775"/>
            <a:ext cx="8077200" cy="950913"/>
          </a:xfrm>
          <a:prstGeom prst="rect">
            <a:avLst/>
          </a:prstGeom>
          <a:noFill/>
          <a:ln>
            <a:noFill/>
          </a:ln>
        </p:spPr>
        <p:txBody>
          <a:bodyPr anchorCtr="0" anchor="ctr" bIns="45700" lIns="91425" spcFirstLastPara="1" rIns="91425" wrap="square" tIns="45700">
            <a:noAutofit/>
          </a:bodyPr>
          <a:lstStyle>
            <a:lvl1pPr indent="-228600" lvl="0" marL="457200" marR="0" algn="l">
              <a:lnSpc>
                <a:spcPct val="90000"/>
              </a:lnSpc>
              <a:spcBef>
                <a:spcPts val="2000"/>
              </a:spcBef>
              <a:spcAft>
                <a:spcPts val="0"/>
              </a:spcAft>
              <a:buClr>
                <a:srgbClr val="7F7F7F"/>
              </a:buClr>
              <a:buSzPts val="2000"/>
              <a:buFont typeface="Arial"/>
              <a:buNone/>
              <a:defRPr sz="2000"/>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10" name="Google Shape;310;p20"/>
          <p:cNvSpPr/>
          <p:nvPr>
            <p:ph idx="7" type="pic"/>
          </p:nvPr>
        </p:nvSpPr>
        <p:spPr>
          <a:xfrm>
            <a:off x="13776327" y="7788275"/>
            <a:ext cx="1038225" cy="95091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311" name="Google Shape;311;p20"/>
          <p:cNvSpPr txBox="1"/>
          <p:nvPr>
            <p:ph idx="8" type="body"/>
          </p:nvPr>
        </p:nvSpPr>
        <p:spPr>
          <a:xfrm>
            <a:off x="15190788" y="7788275"/>
            <a:ext cx="8077200" cy="95091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2000"/>
              </a:spcBef>
              <a:spcAft>
                <a:spcPts val="0"/>
              </a:spcAft>
              <a:buClr>
                <a:schemeClr val="lt1"/>
              </a:buClr>
              <a:buSzPts val="2000"/>
              <a:buNone/>
              <a:defRPr sz="2000">
                <a:solidFill>
                  <a:schemeClr val="lt1"/>
                </a:solidFill>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12" name="Google Shape;312;p20"/>
          <p:cNvSpPr/>
          <p:nvPr>
            <p:ph idx="9" type="pic"/>
          </p:nvPr>
        </p:nvSpPr>
        <p:spPr>
          <a:xfrm>
            <a:off x="13776327" y="9121775"/>
            <a:ext cx="1038225" cy="95091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313" name="Google Shape;313;p20"/>
          <p:cNvSpPr txBox="1"/>
          <p:nvPr>
            <p:ph idx="13" type="body"/>
          </p:nvPr>
        </p:nvSpPr>
        <p:spPr>
          <a:xfrm>
            <a:off x="15190788" y="9121775"/>
            <a:ext cx="8077200" cy="950913"/>
          </a:xfrm>
          <a:prstGeom prst="rect">
            <a:avLst/>
          </a:prstGeom>
          <a:noFill/>
          <a:ln>
            <a:noFill/>
          </a:ln>
        </p:spPr>
        <p:txBody>
          <a:bodyPr anchorCtr="0" anchor="ctr"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000"/>
              <a:buNone/>
              <a:defRPr sz="2000"/>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14" name="Google Shape;314;p20"/>
          <p:cNvSpPr txBox="1"/>
          <p:nvPr>
            <p:ph idx="14" type="body"/>
          </p:nvPr>
        </p:nvSpPr>
        <p:spPr>
          <a:xfrm>
            <a:off x="13781088" y="10715626"/>
            <a:ext cx="9486900" cy="939842"/>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000"/>
              <a:buNone/>
              <a:defRPr sz="2000"/>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cxnSp>
        <p:nvCxnSpPr>
          <p:cNvPr id="315" name="Google Shape;315;p20"/>
          <p:cNvCxnSpPr/>
          <p:nvPr/>
        </p:nvCxnSpPr>
        <p:spPr>
          <a:xfrm>
            <a:off x="13774738" y="10362096"/>
            <a:ext cx="9493250" cy="0"/>
          </a:xfrm>
          <a:prstGeom prst="straightConnector1">
            <a:avLst/>
          </a:prstGeom>
          <a:noFill/>
          <a:ln cap="flat" cmpd="sng" w="9525">
            <a:solidFill>
              <a:srgbClr val="D8D8D8"/>
            </a:solidFill>
            <a:prstDash val="solid"/>
            <a:miter lim="800000"/>
            <a:headEnd len="sm" w="sm" type="none"/>
            <a:tailEnd len="sm" w="sm"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4 Portraits">
  <p:cSld name="4 Portraits">
    <p:spTree>
      <p:nvGrpSpPr>
        <p:cNvPr id="24" name="Shape 24"/>
        <p:cNvGrpSpPr/>
        <p:nvPr/>
      </p:nvGrpSpPr>
      <p:grpSpPr>
        <a:xfrm>
          <a:off x="0" y="0"/>
          <a:ext cx="0" cy="0"/>
          <a:chOff x="0" y="0"/>
          <a:chExt cx="0" cy="0"/>
        </a:xfrm>
      </p:grpSpPr>
      <p:sp>
        <p:nvSpPr>
          <p:cNvPr id="25" name="Google Shape;25;p3"/>
          <p:cNvSpPr txBox="1"/>
          <p:nvPr>
            <p:ph type="title"/>
          </p:nvPr>
        </p:nvSpPr>
        <p:spPr>
          <a:xfrm>
            <a:off x="1103314" y="1595438"/>
            <a:ext cx="22171024" cy="824534"/>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28" name="Google Shape;28;p3"/>
          <p:cNvSpPr txBox="1"/>
          <p:nvPr>
            <p:ph idx="1" type="body"/>
          </p:nvPr>
        </p:nvSpPr>
        <p:spPr>
          <a:xfrm>
            <a:off x="1103314" y="1109663"/>
            <a:ext cx="22171024" cy="4857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29" name="Google Shape;29;p3"/>
          <p:cNvSpPr txBox="1"/>
          <p:nvPr>
            <p:ph idx="2" type="body"/>
          </p:nvPr>
        </p:nvSpPr>
        <p:spPr>
          <a:xfrm>
            <a:off x="1103314" y="3375025"/>
            <a:ext cx="22171024" cy="13208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400"/>
              <a:buNone/>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0" name="Google Shape;30;p3"/>
          <p:cNvSpPr/>
          <p:nvPr>
            <p:ph idx="3" type="pic"/>
          </p:nvPr>
        </p:nvSpPr>
        <p:spPr>
          <a:xfrm>
            <a:off x="7818787" y="5065713"/>
            <a:ext cx="3127104" cy="3127104"/>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3200"/>
              <a:buFont typeface="Arial"/>
              <a:buChar char="•"/>
              <a:defRPr b="0" i="0" sz="32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31" name="Google Shape;31;p3"/>
          <p:cNvSpPr/>
          <p:nvPr>
            <p:ph idx="4" type="pic"/>
          </p:nvPr>
        </p:nvSpPr>
        <p:spPr>
          <a:xfrm>
            <a:off x="13462270" y="5065578"/>
            <a:ext cx="3127104" cy="3127104"/>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3600"/>
              <a:buFont typeface="Arial"/>
              <a:buChar char="•"/>
              <a:defRPr b="0" i="0" sz="36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32" name="Google Shape;32;p3"/>
          <p:cNvSpPr/>
          <p:nvPr>
            <p:ph idx="5" type="pic"/>
          </p:nvPr>
        </p:nvSpPr>
        <p:spPr>
          <a:xfrm>
            <a:off x="19050000" y="5065713"/>
            <a:ext cx="3127104" cy="3127104"/>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4000"/>
              <a:buFont typeface="Arial"/>
              <a:buChar char="•"/>
              <a:defRPr b="0" i="0" sz="40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33" name="Google Shape;33;p3"/>
          <p:cNvSpPr/>
          <p:nvPr>
            <p:ph idx="6" type="pic"/>
          </p:nvPr>
        </p:nvSpPr>
        <p:spPr>
          <a:xfrm>
            <a:off x="2190751" y="5065713"/>
            <a:ext cx="3127104" cy="3127104"/>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3200"/>
              <a:buFont typeface="Arial"/>
              <a:buChar char="•"/>
              <a:defRPr b="0" i="0" sz="32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34" name="Google Shape;34;p3"/>
          <p:cNvSpPr txBox="1"/>
          <p:nvPr>
            <p:ph idx="7" type="body"/>
          </p:nvPr>
        </p:nvSpPr>
        <p:spPr>
          <a:xfrm>
            <a:off x="2141537" y="8650288"/>
            <a:ext cx="3176317"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5" name="Google Shape;35;p3"/>
          <p:cNvSpPr txBox="1"/>
          <p:nvPr>
            <p:ph idx="8" type="body"/>
          </p:nvPr>
        </p:nvSpPr>
        <p:spPr>
          <a:xfrm>
            <a:off x="2141537" y="9148152"/>
            <a:ext cx="3176317" cy="214373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6" name="Google Shape;36;p3"/>
          <p:cNvSpPr txBox="1"/>
          <p:nvPr>
            <p:ph idx="9" type="body"/>
          </p:nvPr>
        </p:nvSpPr>
        <p:spPr>
          <a:xfrm>
            <a:off x="7780337" y="8650288"/>
            <a:ext cx="3176317"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7" name="Google Shape;37;p3"/>
          <p:cNvSpPr txBox="1"/>
          <p:nvPr>
            <p:ph idx="13" type="body"/>
          </p:nvPr>
        </p:nvSpPr>
        <p:spPr>
          <a:xfrm>
            <a:off x="7780337" y="9148152"/>
            <a:ext cx="3176317" cy="214373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8" name="Google Shape;38;p3"/>
          <p:cNvSpPr txBox="1"/>
          <p:nvPr>
            <p:ph idx="14" type="body"/>
          </p:nvPr>
        </p:nvSpPr>
        <p:spPr>
          <a:xfrm>
            <a:off x="13400088" y="8650288"/>
            <a:ext cx="3176317"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9" name="Google Shape;39;p3"/>
          <p:cNvSpPr txBox="1"/>
          <p:nvPr>
            <p:ph idx="15" type="body"/>
          </p:nvPr>
        </p:nvSpPr>
        <p:spPr>
          <a:xfrm>
            <a:off x="13400088" y="9148152"/>
            <a:ext cx="3176317" cy="214373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40" name="Google Shape;40;p3"/>
          <p:cNvSpPr txBox="1"/>
          <p:nvPr>
            <p:ph idx="16" type="body"/>
          </p:nvPr>
        </p:nvSpPr>
        <p:spPr>
          <a:xfrm>
            <a:off x="19038888" y="8650288"/>
            <a:ext cx="3176317" cy="4984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dk1"/>
              </a:buClr>
              <a:buSzPts val="2400"/>
              <a:buNone/>
              <a:defRPr b="1">
                <a:solidFill>
                  <a:schemeClr val="dk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41" name="Google Shape;41;p3"/>
          <p:cNvSpPr txBox="1"/>
          <p:nvPr>
            <p:ph idx="17" type="body"/>
          </p:nvPr>
        </p:nvSpPr>
        <p:spPr>
          <a:xfrm>
            <a:off x="19038888" y="9148152"/>
            <a:ext cx="3176317" cy="2143736"/>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000"/>
              <a:buNone/>
              <a:defRPr sz="2000"/>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1_Title and Content - Section Title">
  <p:cSld name="1_Title and Content - Section Title">
    <p:spTree>
      <p:nvGrpSpPr>
        <p:cNvPr id="316" name="Shape 316"/>
        <p:cNvGrpSpPr/>
        <p:nvPr/>
      </p:nvGrpSpPr>
      <p:grpSpPr>
        <a:xfrm>
          <a:off x="0" y="0"/>
          <a:ext cx="0" cy="0"/>
          <a:chOff x="0" y="0"/>
          <a:chExt cx="0" cy="0"/>
        </a:xfrm>
      </p:grpSpPr>
      <p:sp>
        <p:nvSpPr>
          <p:cNvPr id="317" name="Google Shape;317;p21"/>
          <p:cNvSpPr txBox="1"/>
          <p:nvPr>
            <p:ph type="title"/>
          </p:nvPr>
        </p:nvSpPr>
        <p:spPr>
          <a:xfrm>
            <a:off x="1103313" y="1612900"/>
            <a:ext cx="22171025" cy="80707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8" name="Google Shape;318;p21"/>
          <p:cNvSpPr txBox="1"/>
          <p:nvPr>
            <p:ph idx="1" type="body"/>
          </p:nvPr>
        </p:nvSpPr>
        <p:spPr>
          <a:xfrm>
            <a:off x="1103313" y="3375026"/>
            <a:ext cx="10899775" cy="828675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2000"/>
              </a:spcBef>
              <a:spcAft>
                <a:spcPts val="0"/>
              </a:spcAft>
              <a:buClr>
                <a:srgbClr val="7F7F7F"/>
              </a:buClr>
              <a:buSzPts val="2400"/>
              <a:buChar char="•"/>
              <a:defRPr sz="2400"/>
            </a:lvl1pPr>
            <a:lvl2pPr indent="-381000" lvl="1" marL="914400" algn="l">
              <a:lnSpc>
                <a:spcPct val="90000"/>
              </a:lnSpc>
              <a:spcBef>
                <a:spcPts val="1000"/>
              </a:spcBef>
              <a:spcAft>
                <a:spcPts val="0"/>
              </a:spcAft>
              <a:buClr>
                <a:srgbClr val="7F7F7F"/>
              </a:buClr>
              <a:buSzPts val="2400"/>
              <a:buChar char="•"/>
              <a:defRPr sz="2400"/>
            </a:lvl2pPr>
            <a:lvl3pPr indent="-381000" lvl="2" marL="1371600" algn="l">
              <a:lnSpc>
                <a:spcPct val="90000"/>
              </a:lnSpc>
              <a:spcBef>
                <a:spcPts val="1000"/>
              </a:spcBef>
              <a:spcAft>
                <a:spcPts val="0"/>
              </a:spcAft>
              <a:buClr>
                <a:srgbClr val="7F7F7F"/>
              </a:buClr>
              <a:buSzPts val="2400"/>
              <a:buChar char="•"/>
              <a:defRPr sz="2400"/>
            </a:lvl3pPr>
            <a:lvl4pPr indent="-381000" lvl="3" marL="1828800" algn="l">
              <a:lnSpc>
                <a:spcPct val="90000"/>
              </a:lnSpc>
              <a:spcBef>
                <a:spcPts val="1000"/>
              </a:spcBef>
              <a:spcAft>
                <a:spcPts val="0"/>
              </a:spcAft>
              <a:buClr>
                <a:srgbClr val="7F7F7F"/>
              </a:buClr>
              <a:buSzPts val="2400"/>
              <a:buChar char="•"/>
              <a:defRPr sz="2400"/>
            </a:lvl4pPr>
            <a:lvl5pPr indent="-381000" lvl="4" marL="2286000" algn="l">
              <a:lnSpc>
                <a:spcPct val="90000"/>
              </a:lnSpc>
              <a:spcBef>
                <a:spcPts val="1000"/>
              </a:spcBef>
              <a:spcAft>
                <a:spcPts val="0"/>
              </a:spcAft>
              <a:buClr>
                <a:srgbClr val="7F7F7F"/>
              </a:buClr>
              <a:buSzPts val="2400"/>
              <a:buChar char="•"/>
              <a:defRPr sz="2400"/>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19" name="Google Shape;319;p21"/>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0" name="Google Shape;320;p21"/>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21" name="Google Shape;321;p21"/>
          <p:cNvSpPr txBox="1"/>
          <p:nvPr>
            <p:ph idx="2" type="body"/>
          </p:nvPr>
        </p:nvSpPr>
        <p:spPr>
          <a:xfrm>
            <a:off x="1103313" y="1109663"/>
            <a:ext cx="22171025" cy="5032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1"/>
              </a:buClr>
              <a:buSzPts val="2200"/>
              <a:buNone/>
              <a:defRPr sz="2200" cap="none">
                <a:solidFill>
                  <a:schemeClr val="accent1"/>
                </a:solidFill>
              </a:defRPr>
            </a:lvl1pPr>
            <a:lvl2pPr indent="-228600" lvl="1" marL="914400" algn="l">
              <a:lnSpc>
                <a:spcPct val="90000"/>
              </a:lnSpc>
              <a:spcBef>
                <a:spcPts val="1000"/>
              </a:spcBef>
              <a:spcAft>
                <a:spcPts val="0"/>
              </a:spcAft>
              <a:buClr>
                <a:schemeClr val="accent1"/>
              </a:buClr>
              <a:buSzPts val="2400"/>
              <a:buNone/>
              <a:defRPr>
                <a:solidFill>
                  <a:schemeClr val="accent1"/>
                </a:solidFill>
              </a:defRPr>
            </a:lvl2pPr>
            <a:lvl3pPr indent="-228600" lvl="2" marL="1371600" algn="l">
              <a:lnSpc>
                <a:spcPct val="90000"/>
              </a:lnSpc>
              <a:spcBef>
                <a:spcPts val="1000"/>
              </a:spcBef>
              <a:spcAft>
                <a:spcPts val="0"/>
              </a:spcAft>
              <a:buClr>
                <a:schemeClr val="accent1"/>
              </a:buClr>
              <a:buSzPts val="2400"/>
              <a:buNone/>
              <a:defRPr>
                <a:solidFill>
                  <a:schemeClr val="accent1"/>
                </a:solidFill>
              </a:defRPr>
            </a:lvl3pPr>
            <a:lvl4pPr indent="-228600" lvl="3" marL="1828800" algn="l">
              <a:lnSpc>
                <a:spcPct val="90000"/>
              </a:lnSpc>
              <a:spcBef>
                <a:spcPts val="1000"/>
              </a:spcBef>
              <a:spcAft>
                <a:spcPts val="0"/>
              </a:spcAft>
              <a:buClr>
                <a:schemeClr val="accent1"/>
              </a:buClr>
              <a:buSzPts val="2400"/>
              <a:buNone/>
              <a:defRPr>
                <a:solidFill>
                  <a:schemeClr val="accent1"/>
                </a:solidFill>
              </a:defRPr>
            </a:lvl4pPr>
            <a:lvl5pPr indent="-228600" lvl="4" marL="2286000" algn="l">
              <a:lnSpc>
                <a:spcPct val="90000"/>
              </a:lnSpc>
              <a:spcBef>
                <a:spcPts val="1000"/>
              </a:spcBef>
              <a:spcAft>
                <a:spcPts val="0"/>
              </a:spcAft>
              <a:buClr>
                <a:schemeClr val="accent1"/>
              </a:buClr>
              <a:buSzPts val="2400"/>
              <a:buNone/>
              <a:defRPr>
                <a:solidFill>
                  <a:schemeClr val="accent1"/>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22" name="Google Shape;322;p21"/>
          <p:cNvSpPr/>
          <p:nvPr>
            <p:ph idx="3" type="chart"/>
          </p:nvPr>
        </p:nvSpPr>
        <p:spPr>
          <a:xfrm>
            <a:off x="12372975" y="3375025"/>
            <a:ext cx="10901363" cy="828675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harts">
  <p:cSld name="3 Charts">
    <p:spTree>
      <p:nvGrpSpPr>
        <p:cNvPr id="323" name="Shape 323"/>
        <p:cNvGrpSpPr/>
        <p:nvPr/>
      </p:nvGrpSpPr>
      <p:grpSpPr>
        <a:xfrm>
          <a:off x="0" y="0"/>
          <a:ext cx="0" cy="0"/>
          <a:chOff x="0" y="0"/>
          <a:chExt cx="0" cy="0"/>
        </a:xfrm>
      </p:grpSpPr>
      <p:sp>
        <p:nvSpPr>
          <p:cNvPr id="324" name="Google Shape;324;p22"/>
          <p:cNvSpPr/>
          <p:nvPr/>
        </p:nvSpPr>
        <p:spPr>
          <a:xfrm>
            <a:off x="0" y="5065713"/>
            <a:ext cx="24384001" cy="6596062"/>
          </a:xfrm>
          <a:prstGeom prst="rect">
            <a:avLst/>
          </a:prstGeom>
          <a:solidFill>
            <a:srgbClr val="F2F2F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25" name="Google Shape;325;p22"/>
          <p:cNvSpPr txBox="1"/>
          <p:nvPr>
            <p:ph type="title"/>
          </p:nvPr>
        </p:nvSpPr>
        <p:spPr>
          <a:xfrm>
            <a:off x="1103314" y="1595438"/>
            <a:ext cx="22171024" cy="824534"/>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6" name="Google Shape;326;p22"/>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7" name="Google Shape;327;p22"/>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328" name="Google Shape;328;p22"/>
          <p:cNvSpPr txBox="1"/>
          <p:nvPr>
            <p:ph idx="1" type="body"/>
          </p:nvPr>
        </p:nvSpPr>
        <p:spPr>
          <a:xfrm>
            <a:off x="1103314" y="1109663"/>
            <a:ext cx="22171024" cy="4857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29" name="Google Shape;329;p22"/>
          <p:cNvSpPr txBox="1"/>
          <p:nvPr>
            <p:ph idx="2" type="body"/>
          </p:nvPr>
        </p:nvSpPr>
        <p:spPr>
          <a:xfrm>
            <a:off x="1103314" y="3375025"/>
            <a:ext cx="22171024" cy="13208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400"/>
              <a:buNone/>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30" name="Google Shape;330;p22"/>
          <p:cNvSpPr/>
          <p:nvPr>
            <p:ph idx="3" type="chart"/>
          </p:nvPr>
        </p:nvSpPr>
        <p:spPr>
          <a:xfrm>
            <a:off x="2517775" y="6016625"/>
            <a:ext cx="5262564" cy="39544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331" name="Google Shape;331;p22"/>
          <p:cNvSpPr/>
          <p:nvPr>
            <p:ph idx="4" type="chart"/>
          </p:nvPr>
        </p:nvSpPr>
        <p:spPr>
          <a:xfrm>
            <a:off x="9550399" y="6016625"/>
            <a:ext cx="5272765" cy="39544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332" name="Google Shape;332;p22"/>
          <p:cNvSpPr/>
          <p:nvPr>
            <p:ph idx="5" type="chart"/>
          </p:nvPr>
        </p:nvSpPr>
        <p:spPr>
          <a:xfrm>
            <a:off x="16612680" y="6016625"/>
            <a:ext cx="5272765" cy="39544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333" name="Google Shape;333;p22"/>
          <p:cNvSpPr txBox="1"/>
          <p:nvPr>
            <p:ph idx="6" type="body"/>
          </p:nvPr>
        </p:nvSpPr>
        <p:spPr>
          <a:xfrm>
            <a:off x="2517775" y="10340975"/>
            <a:ext cx="5262563" cy="9509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Font typeface="Arial"/>
              <a:buNone/>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34" name="Google Shape;334;p22"/>
          <p:cNvSpPr txBox="1"/>
          <p:nvPr>
            <p:ph idx="7" type="body"/>
          </p:nvPr>
        </p:nvSpPr>
        <p:spPr>
          <a:xfrm>
            <a:off x="9560601" y="10340975"/>
            <a:ext cx="5262563" cy="9509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Font typeface="Arial"/>
              <a:buNone/>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335" name="Google Shape;335;p22"/>
          <p:cNvSpPr txBox="1"/>
          <p:nvPr>
            <p:ph idx="8" type="body"/>
          </p:nvPr>
        </p:nvSpPr>
        <p:spPr>
          <a:xfrm>
            <a:off x="16603427" y="10340975"/>
            <a:ext cx="5262563" cy="950913"/>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Font typeface="Arial"/>
              <a:buNone/>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336" name="Shape 336"/>
        <p:cNvGrpSpPr/>
        <p:nvPr/>
      </p:nvGrpSpPr>
      <p:grpSpPr>
        <a:xfrm>
          <a:off x="0" y="0"/>
          <a:ext cx="0" cy="0"/>
          <a:chOff x="0" y="0"/>
          <a:chExt cx="0" cy="0"/>
        </a:xfrm>
      </p:grpSpPr>
      <p:sp>
        <p:nvSpPr>
          <p:cNvPr id="337" name="Google Shape;337;p23"/>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8" name="Google Shape;338;p23"/>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 Section Title">
  <p:cSld name="Title and Content - Section Title">
    <p:spTree>
      <p:nvGrpSpPr>
        <p:cNvPr id="42" name="Shape 42"/>
        <p:cNvGrpSpPr/>
        <p:nvPr/>
      </p:nvGrpSpPr>
      <p:grpSpPr>
        <a:xfrm>
          <a:off x="0" y="0"/>
          <a:ext cx="0" cy="0"/>
          <a:chOff x="0" y="0"/>
          <a:chExt cx="0" cy="0"/>
        </a:xfrm>
      </p:grpSpPr>
      <p:sp>
        <p:nvSpPr>
          <p:cNvPr id="43" name="Google Shape;43;p4"/>
          <p:cNvSpPr txBox="1"/>
          <p:nvPr>
            <p:ph type="title"/>
          </p:nvPr>
        </p:nvSpPr>
        <p:spPr>
          <a:xfrm>
            <a:off x="1103313" y="1612900"/>
            <a:ext cx="22171025" cy="807072"/>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4"/>
          <p:cNvSpPr txBox="1"/>
          <p:nvPr>
            <p:ph idx="1" type="body"/>
          </p:nvPr>
        </p:nvSpPr>
        <p:spPr>
          <a:xfrm>
            <a:off x="1103313" y="3375026"/>
            <a:ext cx="22171025" cy="8286750"/>
          </a:xfrm>
          <a:prstGeom prst="rect">
            <a:avLst/>
          </a:prstGeom>
          <a:noFill/>
          <a:ln>
            <a:noFill/>
          </a:ln>
        </p:spPr>
        <p:txBody>
          <a:bodyPr anchorCtr="0" anchor="t" bIns="45700" lIns="91425" spcFirstLastPara="1" rIns="91425" wrap="square" tIns="45700">
            <a:noAutofit/>
          </a:bodyPr>
          <a:lstStyle>
            <a:lvl1pPr indent="-381000" lvl="0" marL="457200" algn="l">
              <a:lnSpc>
                <a:spcPct val="90000"/>
              </a:lnSpc>
              <a:spcBef>
                <a:spcPts val="2000"/>
              </a:spcBef>
              <a:spcAft>
                <a:spcPts val="0"/>
              </a:spcAft>
              <a:buClr>
                <a:srgbClr val="7F7F7F"/>
              </a:buClr>
              <a:buSzPts val="2400"/>
              <a:buChar char="•"/>
              <a:defRPr sz="2400"/>
            </a:lvl1pPr>
            <a:lvl2pPr indent="-381000" lvl="1" marL="914400" algn="l">
              <a:lnSpc>
                <a:spcPct val="90000"/>
              </a:lnSpc>
              <a:spcBef>
                <a:spcPts val="1000"/>
              </a:spcBef>
              <a:spcAft>
                <a:spcPts val="0"/>
              </a:spcAft>
              <a:buClr>
                <a:srgbClr val="7F7F7F"/>
              </a:buClr>
              <a:buSzPts val="2400"/>
              <a:buChar char="•"/>
              <a:defRPr sz="2400"/>
            </a:lvl2pPr>
            <a:lvl3pPr indent="-381000" lvl="2" marL="1371600" algn="l">
              <a:lnSpc>
                <a:spcPct val="90000"/>
              </a:lnSpc>
              <a:spcBef>
                <a:spcPts val="1000"/>
              </a:spcBef>
              <a:spcAft>
                <a:spcPts val="0"/>
              </a:spcAft>
              <a:buClr>
                <a:srgbClr val="7F7F7F"/>
              </a:buClr>
              <a:buSzPts val="2400"/>
              <a:buChar char="•"/>
              <a:defRPr sz="2400"/>
            </a:lvl3pPr>
            <a:lvl4pPr indent="-381000" lvl="3" marL="1828800" algn="l">
              <a:lnSpc>
                <a:spcPct val="90000"/>
              </a:lnSpc>
              <a:spcBef>
                <a:spcPts val="1000"/>
              </a:spcBef>
              <a:spcAft>
                <a:spcPts val="0"/>
              </a:spcAft>
              <a:buClr>
                <a:srgbClr val="7F7F7F"/>
              </a:buClr>
              <a:buSzPts val="2400"/>
              <a:buChar char="•"/>
              <a:defRPr sz="2400"/>
            </a:lvl4pPr>
            <a:lvl5pPr indent="-381000" lvl="4" marL="2286000" algn="l">
              <a:lnSpc>
                <a:spcPct val="90000"/>
              </a:lnSpc>
              <a:spcBef>
                <a:spcPts val="1000"/>
              </a:spcBef>
              <a:spcAft>
                <a:spcPts val="0"/>
              </a:spcAft>
              <a:buClr>
                <a:srgbClr val="7F7F7F"/>
              </a:buClr>
              <a:buSzPts val="2400"/>
              <a:buChar char="•"/>
              <a:defRPr sz="2400"/>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45" name="Google Shape;45;p4"/>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solidFill>
                  <a:srgbClr val="BFBFBF"/>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4"/>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47" name="Google Shape;47;p4"/>
          <p:cNvSpPr txBox="1"/>
          <p:nvPr>
            <p:ph idx="2" type="body"/>
          </p:nvPr>
        </p:nvSpPr>
        <p:spPr>
          <a:xfrm>
            <a:off x="1103313" y="1109663"/>
            <a:ext cx="22171025" cy="50323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1"/>
              </a:buClr>
              <a:buSzPts val="2200"/>
              <a:buNone/>
              <a:defRPr sz="2200" cap="none">
                <a:solidFill>
                  <a:schemeClr val="accent1"/>
                </a:solidFill>
              </a:defRPr>
            </a:lvl1pPr>
            <a:lvl2pPr indent="-228600" lvl="1" marL="914400" algn="l">
              <a:lnSpc>
                <a:spcPct val="90000"/>
              </a:lnSpc>
              <a:spcBef>
                <a:spcPts val="1000"/>
              </a:spcBef>
              <a:spcAft>
                <a:spcPts val="0"/>
              </a:spcAft>
              <a:buClr>
                <a:schemeClr val="accent1"/>
              </a:buClr>
              <a:buSzPts val="2400"/>
              <a:buNone/>
              <a:defRPr>
                <a:solidFill>
                  <a:schemeClr val="accent1"/>
                </a:solidFill>
              </a:defRPr>
            </a:lvl2pPr>
            <a:lvl3pPr indent="-228600" lvl="2" marL="1371600" algn="l">
              <a:lnSpc>
                <a:spcPct val="90000"/>
              </a:lnSpc>
              <a:spcBef>
                <a:spcPts val="1000"/>
              </a:spcBef>
              <a:spcAft>
                <a:spcPts val="0"/>
              </a:spcAft>
              <a:buClr>
                <a:schemeClr val="accent1"/>
              </a:buClr>
              <a:buSzPts val="2400"/>
              <a:buNone/>
              <a:defRPr>
                <a:solidFill>
                  <a:schemeClr val="accent1"/>
                </a:solidFill>
              </a:defRPr>
            </a:lvl3pPr>
            <a:lvl4pPr indent="-228600" lvl="3" marL="1828800" algn="l">
              <a:lnSpc>
                <a:spcPct val="90000"/>
              </a:lnSpc>
              <a:spcBef>
                <a:spcPts val="1000"/>
              </a:spcBef>
              <a:spcAft>
                <a:spcPts val="0"/>
              </a:spcAft>
              <a:buClr>
                <a:schemeClr val="accent1"/>
              </a:buClr>
              <a:buSzPts val="2400"/>
              <a:buNone/>
              <a:defRPr>
                <a:solidFill>
                  <a:schemeClr val="accent1"/>
                </a:solidFill>
              </a:defRPr>
            </a:lvl4pPr>
            <a:lvl5pPr indent="-228600" lvl="4" marL="2286000" algn="l">
              <a:lnSpc>
                <a:spcPct val="90000"/>
              </a:lnSpc>
              <a:spcBef>
                <a:spcPts val="1000"/>
              </a:spcBef>
              <a:spcAft>
                <a:spcPts val="0"/>
              </a:spcAft>
              <a:buClr>
                <a:schemeClr val="accent1"/>
              </a:buClr>
              <a:buSzPts val="2400"/>
              <a:buNone/>
              <a:defRPr>
                <a:solidFill>
                  <a:schemeClr val="accent1"/>
                </a:solidFill>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Divider">
  <p:cSld name="Section Divider">
    <p:spTree>
      <p:nvGrpSpPr>
        <p:cNvPr id="48" name="Shape 48"/>
        <p:cNvGrpSpPr/>
        <p:nvPr/>
      </p:nvGrpSpPr>
      <p:grpSpPr>
        <a:xfrm>
          <a:off x="0" y="0"/>
          <a:ext cx="0" cy="0"/>
          <a:chOff x="0" y="0"/>
          <a:chExt cx="0" cy="0"/>
        </a:xfrm>
      </p:grpSpPr>
      <p:sp>
        <p:nvSpPr>
          <p:cNvPr id="49" name="Google Shape;49;p5"/>
          <p:cNvSpPr/>
          <p:nvPr/>
        </p:nvSpPr>
        <p:spPr>
          <a:xfrm>
            <a:off x="0" y="0"/>
            <a:ext cx="24384001" cy="13716000"/>
          </a:xfrm>
          <a:prstGeom prst="rect">
            <a:avLst/>
          </a:prstGeom>
          <a:gradFill>
            <a:gsLst>
              <a:gs pos="0">
                <a:srgbClr val="00FFFF"/>
              </a:gs>
              <a:gs pos="62000">
                <a:srgbClr val="026CDF"/>
              </a:gs>
              <a:gs pos="100000">
                <a:srgbClr val="026CDF"/>
              </a:gs>
            </a:gsLst>
            <a:lin ang="14400000" scaled="0"/>
          </a:gra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id="50" name="Google Shape;50;p5"/>
          <p:cNvPicPr preferRelativeResize="0"/>
          <p:nvPr/>
        </p:nvPicPr>
        <p:blipFill rotWithShape="1">
          <a:blip r:embed="rId2">
            <a:alphaModFix amt="27000"/>
          </a:blip>
          <a:srcRect b="-1" l="0" r="0" t="15625"/>
          <a:stretch/>
        </p:blipFill>
        <p:spPr>
          <a:xfrm>
            <a:off x="0" y="0"/>
            <a:ext cx="24383999" cy="13716000"/>
          </a:xfrm>
          <a:prstGeom prst="rect">
            <a:avLst/>
          </a:prstGeom>
          <a:noFill/>
          <a:ln>
            <a:noFill/>
          </a:ln>
          <a:effectLst>
            <a:outerShdw blurRad="50800" rotWithShape="0" algn="ctr">
              <a:srgbClr val="000000"/>
            </a:outerShdw>
          </a:effectLst>
        </p:spPr>
      </p:pic>
      <p:sp>
        <p:nvSpPr>
          <p:cNvPr id="51" name="Google Shape;51;p5"/>
          <p:cNvSpPr/>
          <p:nvPr/>
        </p:nvSpPr>
        <p:spPr>
          <a:xfrm>
            <a:off x="1103313" y="1109663"/>
            <a:ext cx="22171025" cy="1150302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 name="Google Shape;52;p5"/>
          <p:cNvSpPr txBox="1"/>
          <p:nvPr>
            <p:ph type="title"/>
          </p:nvPr>
        </p:nvSpPr>
        <p:spPr>
          <a:xfrm>
            <a:off x="2517775" y="4711421"/>
            <a:ext cx="19340514" cy="3938867"/>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dk1"/>
              </a:buClr>
              <a:buSzPts val="8800"/>
              <a:buFont typeface="Arial"/>
              <a:buNone/>
              <a:defRPr b="1" sz="8800">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5"/>
          <p:cNvSpPr/>
          <p:nvPr/>
        </p:nvSpPr>
        <p:spPr>
          <a:xfrm>
            <a:off x="10685585" y="9038104"/>
            <a:ext cx="3012831" cy="45719"/>
          </a:xfrm>
          <a:prstGeom prst="rect">
            <a:avLst/>
          </a:prstGeom>
          <a:solidFill>
            <a:srgbClr val="026CD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entered Text and Content">
  <p:cSld name="Centered Text and Content">
    <p:spTree>
      <p:nvGrpSpPr>
        <p:cNvPr id="54" name="Shape 54"/>
        <p:cNvGrpSpPr/>
        <p:nvPr/>
      </p:nvGrpSpPr>
      <p:grpSpPr>
        <a:xfrm>
          <a:off x="0" y="0"/>
          <a:ext cx="0" cy="0"/>
          <a:chOff x="0" y="0"/>
          <a:chExt cx="0" cy="0"/>
        </a:xfrm>
      </p:grpSpPr>
      <p:sp>
        <p:nvSpPr>
          <p:cNvPr id="55" name="Google Shape;55;p6"/>
          <p:cNvSpPr txBox="1"/>
          <p:nvPr>
            <p:ph type="title"/>
          </p:nvPr>
        </p:nvSpPr>
        <p:spPr>
          <a:xfrm>
            <a:off x="1103314" y="1595438"/>
            <a:ext cx="22171024" cy="824534"/>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6"/>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6"/>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58" name="Google Shape;58;p6"/>
          <p:cNvSpPr txBox="1"/>
          <p:nvPr>
            <p:ph idx="1" type="body"/>
          </p:nvPr>
        </p:nvSpPr>
        <p:spPr>
          <a:xfrm>
            <a:off x="1103314" y="1109663"/>
            <a:ext cx="22171024" cy="485775"/>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59" name="Google Shape;59;p6"/>
          <p:cNvSpPr txBox="1"/>
          <p:nvPr>
            <p:ph idx="2" type="body"/>
          </p:nvPr>
        </p:nvSpPr>
        <p:spPr>
          <a:xfrm>
            <a:off x="1103314" y="3375025"/>
            <a:ext cx="22171024" cy="132080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2000"/>
              </a:spcBef>
              <a:spcAft>
                <a:spcPts val="0"/>
              </a:spcAft>
              <a:buClr>
                <a:srgbClr val="7F7F7F"/>
              </a:buClr>
              <a:buSzPts val="2400"/>
              <a:buNone/>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60" name="Google Shape;60;p6"/>
          <p:cNvSpPr txBox="1"/>
          <p:nvPr>
            <p:ph idx="3" type="body"/>
          </p:nvPr>
        </p:nvSpPr>
        <p:spPr>
          <a:xfrm>
            <a:off x="1103314" y="5065713"/>
            <a:ext cx="22171024" cy="6596062"/>
          </a:xfrm>
          <a:prstGeom prst="rect">
            <a:avLst/>
          </a:prstGeom>
          <a:solidFill>
            <a:srgbClr val="F2F2F2"/>
          </a:solidFill>
          <a:ln>
            <a:noFill/>
          </a:ln>
        </p:spPr>
        <p:txBody>
          <a:bodyPr anchorCtr="0" anchor="t" bIns="45700" lIns="91425" spcFirstLastPara="1" rIns="91425" wrap="square" tIns="45700">
            <a:noAutofit/>
          </a:bodyPr>
          <a:lstStyle>
            <a:lvl1pPr indent="-381000" lvl="0" marL="457200" algn="l">
              <a:lnSpc>
                <a:spcPct val="90000"/>
              </a:lnSpc>
              <a:spcBef>
                <a:spcPts val="2000"/>
              </a:spcBef>
              <a:spcAft>
                <a:spcPts val="0"/>
              </a:spcAft>
              <a:buClr>
                <a:srgbClr val="7F7F7F"/>
              </a:buClr>
              <a:buSzPts val="2400"/>
              <a:buChar char="•"/>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Highlight">
  <p:cSld name="Content Highlight">
    <p:spTree>
      <p:nvGrpSpPr>
        <p:cNvPr id="61" name="Shape 61"/>
        <p:cNvGrpSpPr/>
        <p:nvPr/>
      </p:nvGrpSpPr>
      <p:grpSpPr>
        <a:xfrm>
          <a:off x="0" y="0"/>
          <a:ext cx="0" cy="0"/>
          <a:chOff x="0" y="0"/>
          <a:chExt cx="0" cy="0"/>
        </a:xfrm>
      </p:grpSpPr>
      <p:sp>
        <p:nvSpPr>
          <p:cNvPr id="62" name="Google Shape;62;p7"/>
          <p:cNvSpPr/>
          <p:nvPr/>
        </p:nvSpPr>
        <p:spPr>
          <a:xfrm>
            <a:off x="6734908" y="12607242"/>
            <a:ext cx="16349210" cy="41481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3" name="Google Shape;63;p7"/>
          <p:cNvSpPr txBox="1"/>
          <p:nvPr>
            <p:ph idx="11" type="ftr"/>
          </p:nvPr>
        </p:nvSpPr>
        <p:spPr>
          <a:xfrm>
            <a:off x="19193436" y="12716501"/>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7"/>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65" name="Google Shape;65;p7"/>
          <p:cNvSpPr/>
          <p:nvPr/>
        </p:nvSpPr>
        <p:spPr>
          <a:xfrm>
            <a:off x="0" y="0"/>
            <a:ext cx="13774738" cy="13720392"/>
          </a:xfrm>
          <a:prstGeom prst="rect">
            <a:avLst/>
          </a:prstGeom>
          <a:solidFill>
            <a:srgbClr val="E3EC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 name="Google Shape;66;p7"/>
          <p:cNvSpPr txBox="1"/>
          <p:nvPr>
            <p:ph type="title"/>
          </p:nvPr>
        </p:nvSpPr>
        <p:spPr>
          <a:xfrm>
            <a:off x="14825663" y="2969236"/>
            <a:ext cx="8448675" cy="209647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7"/>
          <p:cNvSpPr txBox="1"/>
          <p:nvPr>
            <p:ph idx="1" type="body"/>
          </p:nvPr>
        </p:nvSpPr>
        <p:spPr>
          <a:xfrm>
            <a:off x="14825663" y="2458061"/>
            <a:ext cx="8448675" cy="5111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68" name="Google Shape;68;p7"/>
          <p:cNvSpPr txBox="1"/>
          <p:nvPr>
            <p:ph idx="2" type="body"/>
          </p:nvPr>
        </p:nvSpPr>
        <p:spPr>
          <a:xfrm>
            <a:off x="14825663" y="6008687"/>
            <a:ext cx="8448675" cy="5653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69" name="Google Shape;69;p7"/>
          <p:cNvSpPr/>
          <p:nvPr>
            <p:ph idx="3" type="pic"/>
          </p:nvPr>
        </p:nvSpPr>
        <p:spPr>
          <a:xfrm>
            <a:off x="1103313" y="2407242"/>
            <a:ext cx="11269662" cy="9254532"/>
          </a:xfrm>
          <a:prstGeom prst="rect">
            <a:avLst/>
          </a:prstGeom>
          <a:solidFill>
            <a:srgbClr val="F2F2F2"/>
          </a:solidFill>
          <a:ln>
            <a:noFill/>
          </a:ln>
          <a:effectLst>
            <a:outerShdw blurRad="1270000" rotWithShape="0" algn="t" dir="5400000" dist="495300">
              <a:srgbClr val="000000">
                <a:alpha val="32941"/>
              </a:srgbClr>
            </a:outerShdw>
          </a:effectLst>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pic>
        <p:nvPicPr>
          <p:cNvPr descr="Image" id="70" name="Google Shape;70;p7"/>
          <p:cNvPicPr preferRelativeResize="0"/>
          <p:nvPr/>
        </p:nvPicPr>
        <p:blipFill rotWithShape="1">
          <a:blip r:embed="rId2">
            <a:alphaModFix/>
          </a:blip>
          <a:srcRect b="0" l="0" r="37664" t="0"/>
          <a:stretch/>
        </p:blipFill>
        <p:spPr>
          <a:xfrm>
            <a:off x="667770" y="12413131"/>
            <a:ext cx="457200" cy="975008"/>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Gallery">
  <p:cSld name="Content Gallery">
    <p:spTree>
      <p:nvGrpSpPr>
        <p:cNvPr id="71" name="Shape 71"/>
        <p:cNvGrpSpPr/>
        <p:nvPr/>
      </p:nvGrpSpPr>
      <p:grpSpPr>
        <a:xfrm>
          <a:off x="0" y="0"/>
          <a:ext cx="0" cy="0"/>
          <a:chOff x="0" y="0"/>
          <a:chExt cx="0" cy="0"/>
        </a:xfrm>
      </p:grpSpPr>
      <p:sp>
        <p:nvSpPr>
          <p:cNvPr id="72" name="Google Shape;72;p8"/>
          <p:cNvSpPr/>
          <p:nvPr/>
        </p:nvSpPr>
        <p:spPr>
          <a:xfrm>
            <a:off x="1103313" y="12607242"/>
            <a:ext cx="21980804" cy="41482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3" name="Google Shape;73;p8"/>
          <p:cNvSpPr txBox="1"/>
          <p:nvPr>
            <p:ph idx="11" type="ftr"/>
          </p:nvPr>
        </p:nvSpPr>
        <p:spPr>
          <a:xfrm>
            <a:off x="19193436" y="12716501"/>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4" name="Google Shape;74;p8"/>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75" name="Google Shape;75;p8"/>
          <p:cNvSpPr/>
          <p:nvPr/>
        </p:nvSpPr>
        <p:spPr>
          <a:xfrm>
            <a:off x="10990385" y="0"/>
            <a:ext cx="8059614" cy="13720392"/>
          </a:xfrm>
          <a:prstGeom prst="rect">
            <a:avLst/>
          </a:prstGeom>
          <a:solidFill>
            <a:srgbClr val="E3ECF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76" name="Google Shape;76;p8"/>
          <p:cNvSpPr txBox="1"/>
          <p:nvPr>
            <p:ph type="title"/>
          </p:nvPr>
        </p:nvSpPr>
        <p:spPr>
          <a:xfrm>
            <a:off x="1103313" y="2969236"/>
            <a:ext cx="5638801" cy="209647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7" name="Google Shape;77;p8"/>
          <p:cNvSpPr txBox="1"/>
          <p:nvPr>
            <p:ph idx="1" type="body"/>
          </p:nvPr>
        </p:nvSpPr>
        <p:spPr>
          <a:xfrm>
            <a:off x="1103313" y="2458061"/>
            <a:ext cx="5638801" cy="5111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78" name="Google Shape;78;p8"/>
          <p:cNvSpPr txBox="1"/>
          <p:nvPr>
            <p:ph idx="2" type="body"/>
          </p:nvPr>
        </p:nvSpPr>
        <p:spPr>
          <a:xfrm>
            <a:off x="1103314" y="6008687"/>
            <a:ext cx="5638800" cy="5653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79" name="Google Shape;79;p8"/>
          <p:cNvSpPr/>
          <p:nvPr>
            <p:ph idx="3" type="pic"/>
          </p:nvPr>
        </p:nvSpPr>
        <p:spPr>
          <a:xfrm>
            <a:off x="8150225" y="1114425"/>
            <a:ext cx="7038975" cy="5264150"/>
          </a:xfrm>
          <a:prstGeom prst="rect">
            <a:avLst/>
          </a:prstGeom>
          <a:solidFill>
            <a:srgbClr val="F2F2F2"/>
          </a:solidFill>
          <a:ln>
            <a:noFill/>
          </a:ln>
          <a:effectLst>
            <a:outerShdw blurRad="1270000" rotWithShape="0" algn="t" dir="5400000" dist="495300">
              <a:srgbClr val="000000">
                <a:alpha val="32941"/>
              </a:srgbClr>
            </a:outerShdw>
          </a:effectLst>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80" name="Google Shape;80;p8"/>
          <p:cNvSpPr/>
          <p:nvPr>
            <p:ph idx="4" type="pic"/>
          </p:nvPr>
        </p:nvSpPr>
        <p:spPr>
          <a:xfrm>
            <a:off x="8150225" y="6794255"/>
            <a:ext cx="7038975" cy="4859705"/>
          </a:xfrm>
          <a:prstGeom prst="rect">
            <a:avLst/>
          </a:prstGeom>
          <a:solidFill>
            <a:srgbClr val="F2F2F2"/>
          </a:solidFill>
          <a:ln>
            <a:noFill/>
          </a:ln>
          <a:effectLst>
            <a:outerShdw blurRad="1270000" rotWithShape="0" algn="t" dir="5400000" dist="495300">
              <a:srgbClr val="000000">
                <a:alpha val="32941"/>
              </a:srgbClr>
            </a:outerShdw>
          </a:effectLst>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81" name="Google Shape;81;p8"/>
          <p:cNvSpPr/>
          <p:nvPr>
            <p:ph idx="5" type="pic"/>
          </p:nvPr>
        </p:nvSpPr>
        <p:spPr>
          <a:xfrm>
            <a:off x="15632725" y="1114425"/>
            <a:ext cx="6225564" cy="10539535"/>
          </a:xfrm>
          <a:prstGeom prst="rect">
            <a:avLst/>
          </a:prstGeom>
          <a:solidFill>
            <a:srgbClr val="F2F2F2"/>
          </a:solidFill>
          <a:ln>
            <a:noFill/>
          </a:ln>
          <a:effectLst>
            <a:outerShdw blurRad="1270000" rotWithShape="0" algn="t" dir="5400000" dist="495300">
              <a:srgbClr val="000000">
                <a:alpha val="32941"/>
              </a:srgbClr>
            </a:outerShdw>
          </a:effectLst>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ark - Left Image">
  <p:cSld name="Dark - Left Image">
    <p:spTree>
      <p:nvGrpSpPr>
        <p:cNvPr id="82" name="Shape 82"/>
        <p:cNvGrpSpPr/>
        <p:nvPr/>
      </p:nvGrpSpPr>
      <p:grpSpPr>
        <a:xfrm>
          <a:off x="0" y="0"/>
          <a:ext cx="0" cy="0"/>
          <a:chOff x="0" y="0"/>
          <a:chExt cx="0" cy="0"/>
        </a:xfrm>
      </p:grpSpPr>
      <p:sp>
        <p:nvSpPr>
          <p:cNvPr id="83" name="Google Shape;83;p9"/>
          <p:cNvSpPr/>
          <p:nvPr/>
        </p:nvSpPr>
        <p:spPr>
          <a:xfrm>
            <a:off x="6624320" y="12607242"/>
            <a:ext cx="16459798" cy="82471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4" name="Google Shape;84;p9"/>
          <p:cNvSpPr txBox="1"/>
          <p:nvPr>
            <p:ph idx="11" type="ftr"/>
          </p:nvPr>
        </p:nvSpPr>
        <p:spPr>
          <a:xfrm>
            <a:off x="19193436" y="12716501"/>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9"/>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86" name="Google Shape;86;p9"/>
          <p:cNvSpPr/>
          <p:nvPr/>
        </p:nvSpPr>
        <p:spPr>
          <a:xfrm>
            <a:off x="0" y="0"/>
            <a:ext cx="8150225" cy="137160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87" name="Google Shape;87;p9"/>
          <p:cNvSpPr/>
          <p:nvPr>
            <p:ph idx="2" type="pic"/>
          </p:nvPr>
        </p:nvSpPr>
        <p:spPr>
          <a:xfrm>
            <a:off x="2141537" y="2429607"/>
            <a:ext cx="8453437" cy="8862281"/>
          </a:xfrm>
          <a:prstGeom prst="rect">
            <a:avLst/>
          </a:prstGeom>
          <a:solidFill>
            <a:srgbClr val="F2F2F2"/>
          </a:solidFill>
          <a:ln>
            <a:noFill/>
          </a:ln>
          <a:effectLst>
            <a:outerShdw blurRad="1270000" rotWithShape="0" algn="t" dir="5400000" dist="495300">
              <a:srgbClr val="000000">
                <a:alpha val="32941"/>
              </a:srgbClr>
            </a:outerShdw>
          </a:effectLst>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88" name="Google Shape;88;p9"/>
          <p:cNvSpPr txBox="1"/>
          <p:nvPr>
            <p:ph type="title"/>
          </p:nvPr>
        </p:nvSpPr>
        <p:spPr>
          <a:xfrm>
            <a:off x="12394410" y="3888032"/>
            <a:ext cx="10879928" cy="767739"/>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9"/>
          <p:cNvSpPr txBox="1"/>
          <p:nvPr>
            <p:ph idx="1" type="body"/>
          </p:nvPr>
        </p:nvSpPr>
        <p:spPr>
          <a:xfrm>
            <a:off x="12394409" y="3376857"/>
            <a:ext cx="10879929" cy="5111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1"/>
              </a:buClr>
              <a:buSzPts val="2200"/>
              <a:buNone/>
              <a:defRPr sz="2200" cap="none">
                <a:solidFill>
                  <a:schemeClr val="accent1"/>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90" name="Google Shape;90;p9"/>
          <p:cNvSpPr txBox="1"/>
          <p:nvPr>
            <p:ph idx="3" type="body"/>
          </p:nvPr>
        </p:nvSpPr>
        <p:spPr>
          <a:xfrm>
            <a:off x="12394409" y="6028104"/>
            <a:ext cx="10879929" cy="130382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rgbClr val="7F7F7F"/>
              </a:buClr>
              <a:buSzPts val="2400"/>
              <a:buNone/>
              <a:defRPr>
                <a:solidFill>
                  <a:srgbClr val="7F7F7F"/>
                </a:solidFill>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91" name="Google Shape;91;p9"/>
          <p:cNvPicPr preferRelativeResize="0"/>
          <p:nvPr/>
        </p:nvPicPr>
        <p:blipFill rotWithShape="1">
          <a:blip r:embed="rId2">
            <a:alphaModFix/>
          </a:blip>
          <a:srcRect b="0" l="0" r="0" t="0"/>
          <a:stretch/>
        </p:blipFill>
        <p:spPr>
          <a:xfrm>
            <a:off x="657751" y="12569142"/>
            <a:ext cx="345883" cy="63334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Laptop Mockup">
  <p:cSld name="Laptop Mockup">
    <p:spTree>
      <p:nvGrpSpPr>
        <p:cNvPr id="92" name="Shape 92"/>
        <p:cNvGrpSpPr/>
        <p:nvPr/>
      </p:nvGrpSpPr>
      <p:grpSpPr>
        <a:xfrm>
          <a:off x="0" y="0"/>
          <a:ext cx="0" cy="0"/>
          <a:chOff x="0" y="0"/>
          <a:chExt cx="0" cy="0"/>
        </a:xfrm>
      </p:grpSpPr>
      <p:sp>
        <p:nvSpPr>
          <p:cNvPr id="93" name="Google Shape;93;p10"/>
          <p:cNvSpPr/>
          <p:nvPr/>
        </p:nvSpPr>
        <p:spPr>
          <a:xfrm>
            <a:off x="11944350" y="12607242"/>
            <a:ext cx="11139768" cy="442008"/>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4" name="Google Shape;94;p10"/>
          <p:cNvSpPr/>
          <p:nvPr/>
        </p:nvSpPr>
        <p:spPr>
          <a:xfrm>
            <a:off x="0" y="0"/>
            <a:ext cx="13774738" cy="1372039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95" name="Google Shape;95;p10"/>
          <p:cNvSpPr txBox="1"/>
          <p:nvPr>
            <p:ph type="title"/>
          </p:nvPr>
        </p:nvSpPr>
        <p:spPr>
          <a:xfrm>
            <a:off x="1103313" y="2969236"/>
            <a:ext cx="6677024" cy="2096478"/>
          </a:xfrm>
          <a:prstGeom prst="rect">
            <a:avLst/>
          </a:prstGeom>
          <a:noFill/>
          <a:ln>
            <a:noFill/>
          </a:ln>
        </p:spPr>
        <p:txBody>
          <a:bodyPr anchorCtr="0" anchor="t" bIns="45700" lIns="91425" spcFirstLastPara="1" rIns="91425" wrap="square" tIns="45700">
            <a:noAutofit/>
          </a:bodyPr>
          <a:lstStyle>
            <a:lvl1pPr lvl="0" algn="l">
              <a:lnSpc>
                <a:spcPct val="90000"/>
              </a:lnSpc>
              <a:spcBef>
                <a:spcPts val="0"/>
              </a:spcBef>
              <a:spcAft>
                <a:spcPts val="0"/>
              </a:spcAft>
              <a:buClr>
                <a:schemeClr val="lt1"/>
              </a:buClr>
              <a:buSzPts val="60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0"/>
          <p:cNvSpPr txBox="1"/>
          <p:nvPr>
            <p:ph idx="11" type="ftr"/>
          </p:nvPr>
        </p:nvSpPr>
        <p:spPr>
          <a:xfrm>
            <a:off x="19193436" y="12716501"/>
            <a:ext cx="3890682" cy="414822"/>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10"/>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en-US"/>
              <a:t>‹#›</a:t>
            </a:fld>
            <a:endParaRPr/>
          </a:p>
        </p:txBody>
      </p:sp>
      <p:sp>
        <p:nvSpPr>
          <p:cNvPr id="98" name="Google Shape;98;p10"/>
          <p:cNvSpPr txBox="1"/>
          <p:nvPr>
            <p:ph idx="1" type="body"/>
          </p:nvPr>
        </p:nvSpPr>
        <p:spPr>
          <a:xfrm>
            <a:off x="1103312" y="2458061"/>
            <a:ext cx="6677025" cy="511175"/>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accent2"/>
              </a:buClr>
              <a:buSzPts val="2200"/>
              <a:buNone/>
              <a:defRPr sz="2200" cap="none">
                <a:solidFill>
                  <a:schemeClr val="accent2"/>
                </a:solidFill>
              </a:defRPr>
            </a:lvl1pPr>
            <a:lvl2pPr indent="-342900" lvl="1" marL="914400" algn="l">
              <a:lnSpc>
                <a:spcPct val="90000"/>
              </a:lnSpc>
              <a:spcBef>
                <a:spcPts val="1000"/>
              </a:spcBef>
              <a:spcAft>
                <a:spcPts val="0"/>
              </a:spcAft>
              <a:buClr>
                <a:srgbClr val="7F7F7F"/>
              </a:buClr>
              <a:buSzPts val="1800"/>
              <a:buChar char="•"/>
              <a:defRPr/>
            </a:lvl2pPr>
            <a:lvl3pPr indent="-342900" lvl="2" marL="1371600" algn="l">
              <a:lnSpc>
                <a:spcPct val="90000"/>
              </a:lnSpc>
              <a:spcBef>
                <a:spcPts val="1000"/>
              </a:spcBef>
              <a:spcAft>
                <a:spcPts val="0"/>
              </a:spcAft>
              <a:buClr>
                <a:srgbClr val="7F7F7F"/>
              </a:buClr>
              <a:buSzPts val="1800"/>
              <a:buChar char="•"/>
              <a:defRPr/>
            </a:lvl3pPr>
            <a:lvl4pPr indent="-342900" lvl="3" marL="1828800" algn="l">
              <a:lnSpc>
                <a:spcPct val="90000"/>
              </a:lnSpc>
              <a:spcBef>
                <a:spcPts val="1000"/>
              </a:spcBef>
              <a:spcAft>
                <a:spcPts val="0"/>
              </a:spcAft>
              <a:buClr>
                <a:srgbClr val="7F7F7F"/>
              </a:buClr>
              <a:buSzPts val="1800"/>
              <a:buChar char="•"/>
              <a:defRPr/>
            </a:lvl4pPr>
            <a:lvl5pPr indent="-342900" lvl="4" marL="2286000" algn="l">
              <a:lnSpc>
                <a:spcPct val="90000"/>
              </a:lnSpc>
              <a:spcBef>
                <a:spcPts val="1000"/>
              </a:spcBef>
              <a:spcAft>
                <a:spcPts val="0"/>
              </a:spcAft>
              <a:buClr>
                <a:srgbClr val="7F7F7F"/>
              </a:buClr>
              <a:buSzPts val="1800"/>
              <a:buChar char="•"/>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sp>
        <p:nvSpPr>
          <p:cNvPr id="99" name="Google Shape;99;p10"/>
          <p:cNvSpPr txBox="1"/>
          <p:nvPr>
            <p:ph idx="2" type="body"/>
          </p:nvPr>
        </p:nvSpPr>
        <p:spPr>
          <a:xfrm>
            <a:off x="1103312" y="6008687"/>
            <a:ext cx="6677025" cy="5653087"/>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2000"/>
              </a:spcBef>
              <a:spcAft>
                <a:spcPts val="0"/>
              </a:spcAft>
              <a:buClr>
                <a:schemeClr val="lt1"/>
              </a:buClr>
              <a:buSzPts val="2400"/>
              <a:buNone/>
              <a:defRPr>
                <a:solidFill>
                  <a:schemeClr val="lt1"/>
                </a:solidFill>
              </a:defRPr>
            </a:lvl1pPr>
            <a:lvl2pPr indent="-228600" lvl="1" marL="914400" algn="l">
              <a:lnSpc>
                <a:spcPct val="90000"/>
              </a:lnSpc>
              <a:spcBef>
                <a:spcPts val="1000"/>
              </a:spcBef>
              <a:spcAft>
                <a:spcPts val="0"/>
              </a:spcAft>
              <a:buClr>
                <a:srgbClr val="7F7F7F"/>
              </a:buClr>
              <a:buSzPts val="2400"/>
              <a:buNone/>
              <a:defRPr/>
            </a:lvl2pPr>
            <a:lvl3pPr indent="-228600" lvl="2" marL="1371600" algn="l">
              <a:lnSpc>
                <a:spcPct val="90000"/>
              </a:lnSpc>
              <a:spcBef>
                <a:spcPts val="1000"/>
              </a:spcBef>
              <a:spcAft>
                <a:spcPts val="0"/>
              </a:spcAft>
              <a:buClr>
                <a:srgbClr val="7F7F7F"/>
              </a:buClr>
              <a:buSzPts val="2400"/>
              <a:buNone/>
              <a:defRPr/>
            </a:lvl3pPr>
            <a:lvl4pPr indent="-228600" lvl="3" marL="1828800" algn="l">
              <a:lnSpc>
                <a:spcPct val="90000"/>
              </a:lnSpc>
              <a:spcBef>
                <a:spcPts val="1000"/>
              </a:spcBef>
              <a:spcAft>
                <a:spcPts val="0"/>
              </a:spcAft>
              <a:buClr>
                <a:srgbClr val="7F7F7F"/>
              </a:buClr>
              <a:buSzPts val="2400"/>
              <a:buNone/>
              <a:defRPr/>
            </a:lvl4pPr>
            <a:lvl5pPr indent="-228600" lvl="4" marL="2286000" algn="l">
              <a:lnSpc>
                <a:spcPct val="90000"/>
              </a:lnSpc>
              <a:spcBef>
                <a:spcPts val="1000"/>
              </a:spcBef>
              <a:spcAft>
                <a:spcPts val="0"/>
              </a:spcAft>
              <a:buClr>
                <a:srgbClr val="7F7F7F"/>
              </a:buClr>
              <a:buSzPts val="2400"/>
              <a:buNone/>
              <a:defRPr/>
            </a:lvl5pPr>
            <a:lvl6pPr indent="-342900" lvl="5" marL="2743200" algn="l">
              <a:lnSpc>
                <a:spcPct val="90000"/>
              </a:lnSpc>
              <a:spcBef>
                <a:spcPts val="1000"/>
              </a:spcBef>
              <a:spcAft>
                <a:spcPts val="0"/>
              </a:spcAft>
              <a:buClr>
                <a:schemeClr val="dk1"/>
              </a:buClr>
              <a:buSzPts val="1800"/>
              <a:buChar char="•"/>
              <a:defRPr/>
            </a:lvl6pPr>
            <a:lvl7pPr indent="-342900" lvl="6" marL="3200400" algn="l">
              <a:lnSpc>
                <a:spcPct val="90000"/>
              </a:lnSpc>
              <a:spcBef>
                <a:spcPts val="1000"/>
              </a:spcBef>
              <a:spcAft>
                <a:spcPts val="0"/>
              </a:spcAft>
              <a:buClr>
                <a:schemeClr val="dk1"/>
              </a:buClr>
              <a:buSzPts val="1800"/>
              <a:buChar char="•"/>
              <a:defRPr/>
            </a:lvl7pPr>
            <a:lvl8pPr indent="-342900" lvl="7" marL="3657600" algn="l">
              <a:lnSpc>
                <a:spcPct val="90000"/>
              </a:lnSpc>
              <a:spcBef>
                <a:spcPts val="1000"/>
              </a:spcBef>
              <a:spcAft>
                <a:spcPts val="0"/>
              </a:spcAft>
              <a:buClr>
                <a:schemeClr val="dk1"/>
              </a:buClr>
              <a:buSzPts val="1800"/>
              <a:buChar char="•"/>
              <a:defRPr/>
            </a:lvl8pPr>
            <a:lvl9pPr indent="-342900" lvl="8" marL="4114800" algn="l">
              <a:lnSpc>
                <a:spcPct val="90000"/>
              </a:lnSpc>
              <a:spcBef>
                <a:spcPts val="1000"/>
              </a:spcBef>
              <a:spcAft>
                <a:spcPts val="0"/>
              </a:spcAft>
              <a:buClr>
                <a:schemeClr val="dk1"/>
              </a:buClr>
              <a:buSzPts val="1800"/>
              <a:buChar char="•"/>
              <a:defRPr/>
            </a:lvl9pPr>
          </a:lstStyle>
          <a:p/>
        </p:txBody>
      </p:sp>
      <p:pic>
        <p:nvPicPr>
          <p:cNvPr id="100" name="Google Shape;100;p10"/>
          <p:cNvPicPr preferRelativeResize="0"/>
          <p:nvPr/>
        </p:nvPicPr>
        <p:blipFill rotWithShape="1">
          <a:blip r:embed="rId2">
            <a:alphaModFix/>
          </a:blip>
          <a:srcRect b="0" l="0" r="0" t="0"/>
          <a:stretch/>
        </p:blipFill>
        <p:spPr>
          <a:xfrm>
            <a:off x="7163292" y="615462"/>
            <a:ext cx="18471373" cy="12643338"/>
          </a:xfrm>
          <a:prstGeom prst="rect">
            <a:avLst/>
          </a:prstGeom>
          <a:noFill/>
          <a:ln>
            <a:noFill/>
          </a:ln>
        </p:spPr>
      </p:pic>
      <p:sp>
        <p:nvSpPr>
          <p:cNvPr id="101" name="Google Shape;101;p10"/>
          <p:cNvSpPr/>
          <p:nvPr>
            <p:ph idx="3" type="pic"/>
          </p:nvPr>
        </p:nvSpPr>
        <p:spPr>
          <a:xfrm>
            <a:off x="10128738" y="2673350"/>
            <a:ext cx="12520247" cy="7824788"/>
          </a:xfrm>
          <a:prstGeom prst="rect">
            <a:avLst/>
          </a:prstGeom>
          <a:solidFill>
            <a:srgbClr val="F2F2F2"/>
          </a:solidFill>
          <a:ln>
            <a:noFill/>
          </a:ln>
        </p:spPr>
        <p:txBody>
          <a:bodyPr anchorCtr="0" anchor="t" bIns="45700" lIns="91425" spcFirstLastPara="1" rIns="91425" wrap="square" tIns="45700">
            <a:noAutofit/>
          </a:bodyPr>
          <a:lstStyle>
            <a:lvl1pPr lvl="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lvl="1"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lvl="2"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lvl="3"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lvl="4"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pic>
        <p:nvPicPr>
          <p:cNvPr id="102" name="Google Shape;102;p10"/>
          <p:cNvPicPr preferRelativeResize="0"/>
          <p:nvPr/>
        </p:nvPicPr>
        <p:blipFill rotWithShape="1">
          <a:blip r:embed="rId3">
            <a:alphaModFix/>
          </a:blip>
          <a:srcRect b="0" l="0" r="0" t="0"/>
          <a:stretch/>
        </p:blipFill>
        <p:spPr>
          <a:xfrm>
            <a:off x="657751" y="12569142"/>
            <a:ext cx="345883" cy="63334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11" Type="http://schemas.openxmlformats.org/officeDocument/2006/relationships/slideLayout" Target="../slideLayouts/slideLayout10.xml"/><Relationship Id="rId22" Type="http://schemas.openxmlformats.org/officeDocument/2006/relationships/slideLayout" Target="../slideLayouts/slideLayout21.xml"/><Relationship Id="rId10" Type="http://schemas.openxmlformats.org/officeDocument/2006/relationships/slideLayout" Target="../slideLayouts/slideLayout9.xml"/><Relationship Id="rId21" Type="http://schemas.openxmlformats.org/officeDocument/2006/relationships/slideLayout" Target="../slideLayouts/slideLayout20.xml"/><Relationship Id="rId13" Type="http://schemas.openxmlformats.org/officeDocument/2006/relationships/slideLayout" Target="../slideLayouts/slideLayout12.xml"/><Relationship Id="rId24" Type="http://schemas.openxmlformats.org/officeDocument/2006/relationships/theme" Target="../theme/theme1.xml"/><Relationship Id="rId12" Type="http://schemas.openxmlformats.org/officeDocument/2006/relationships/slideLayout" Target="../slideLayouts/slideLayout11.xml"/><Relationship Id="rId23" Type="http://schemas.openxmlformats.org/officeDocument/2006/relationships/slideLayout" Target="../slideLayouts/slideLayout22.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1103313" y="1109663"/>
            <a:ext cx="22171025" cy="1310309"/>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Arial"/>
              <a:buNone/>
              <a:defRPr b="1" i="0" sz="60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1103313" y="3375026"/>
            <a:ext cx="22171025" cy="8286750"/>
          </a:xfrm>
          <a:prstGeom prst="rect">
            <a:avLst/>
          </a:prstGeom>
          <a:noFill/>
          <a:ln>
            <a:noFill/>
          </a:ln>
        </p:spPr>
        <p:txBody>
          <a:bodyPr anchorCtr="0" anchor="t" bIns="45700" lIns="91425" spcFirstLastPara="1" rIns="91425" wrap="square" tIns="45700">
            <a:noAutofit/>
          </a:bodyPr>
          <a:lstStyle>
            <a:lvl1pPr indent="-381000" lvl="0" marL="457200" marR="0" rtl="0" algn="l">
              <a:lnSpc>
                <a:spcPct val="90000"/>
              </a:lnSpc>
              <a:spcBef>
                <a:spcPts val="2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1pPr>
            <a:lvl2pPr indent="-381000" lvl="1" marL="914400"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2pPr>
            <a:lvl3pPr indent="-381000" lvl="2" marL="1371600"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3pPr>
            <a:lvl4pPr indent="-381000" lvl="3" marL="1828800"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4pPr>
            <a:lvl5pPr indent="-381000" lvl="4" marL="2286000" marR="0" rtl="0" algn="l">
              <a:lnSpc>
                <a:spcPct val="90000"/>
              </a:lnSpc>
              <a:spcBef>
                <a:spcPts val="1000"/>
              </a:spcBef>
              <a:spcAft>
                <a:spcPts val="0"/>
              </a:spcAft>
              <a:buClr>
                <a:srgbClr val="7F7F7F"/>
              </a:buClr>
              <a:buSzPts val="2400"/>
              <a:buFont typeface="Arial"/>
              <a:buChar char="•"/>
              <a:defRPr b="0" i="0" sz="2400" u="none" cap="none" strike="noStrike">
                <a:solidFill>
                  <a:srgbClr val="7F7F7F"/>
                </a:solidFill>
                <a:latin typeface="Arial"/>
                <a:ea typeface="Arial"/>
                <a:cs typeface="Arial"/>
                <a:sym typeface="Arial"/>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Arial"/>
                <a:ea typeface="Arial"/>
                <a:cs typeface="Arial"/>
                <a:sym typeface="Arial"/>
              </a:defRPr>
            </a:lvl9pPr>
          </a:lstStyle>
          <a:p/>
        </p:txBody>
      </p:sp>
      <p:sp>
        <p:nvSpPr>
          <p:cNvPr id="12" name="Google Shape;12;p1"/>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400" u="none" cap="none" strike="noStrike">
                <a:solidFill>
                  <a:srgbClr val="BFBFBF"/>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1800" u="none" cap="none" strike="noStrike">
                <a:solidFill>
                  <a:schemeClr val="dk1"/>
                </a:solidFill>
                <a:latin typeface="Arial"/>
                <a:ea typeface="Arial"/>
                <a:cs typeface="Arial"/>
                <a:sym typeface="Arial"/>
              </a:defRPr>
            </a:lvl1pPr>
            <a:lvl2pPr indent="0" lvl="1" marL="0" marR="0" rtl="0" algn="ctr">
              <a:spcBef>
                <a:spcPts val="0"/>
              </a:spcBef>
              <a:buNone/>
              <a:defRPr b="0" i="0" sz="1800" u="none" cap="none" strike="noStrike">
                <a:solidFill>
                  <a:schemeClr val="dk1"/>
                </a:solidFill>
                <a:latin typeface="Arial"/>
                <a:ea typeface="Arial"/>
                <a:cs typeface="Arial"/>
                <a:sym typeface="Arial"/>
              </a:defRPr>
            </a:lvl2pPr>
            <a:lvl3pPr indent="0" lvl="2" marL="0" marR="0" rtl="0" algn="ctr">
              <a:spcBef>
                <a:spcPts val="0"/>
              </a:spcBef>
              <a:buNone/>
              <a:defRPr b="0" i="0" sz="1800" u="none" cap="none" strike="noStrike">
                <a:solidFill>
                  <a:schemeClr val="dk1"/>
                </a:solidFill>
                <a:latin typeface="Arial"/>
                <a:ea typeface="Arial"/>
                <a:cs typeface="Arial"/>
                <a:sym typeface="Arial"/>
              </a:defRPr>
            </a:lvl3pPr>
            <a:lvl4pPr indent="0" lvl="3" marL="0" marR="0" rtl="0" algn="ctr">
              <a:spcBef>
                <a:spcPts val="0"/>
              </a:spcBef>
              <a:buNone/>
              <a:defRPr b="0" i="0" sz="1800" u="none" cap="none" strike="noStrike">
                <a:solidFill>
                  <a:schemeClr val="dk1"/>
                </a:solidFill>
                <a:latin typeface="Arial"/>
                <a:ea typeface="Arial"/>
                <a:cs typeface="Arial"/>
                <a:sym typeface="Arial"/>
              </a:defRPr>
            </a:lvl4pPr>
            <a:lvl5pPr indent="0" lvl="4" marL="0" marR="0" rtl="0" algn="ctr">
              <a:spcBef>
                <a:spcPts val="0"/>
              </a:spcBef>
              <a:buNone/>
              <a:defRPr b="0" i="0" sz="1800" u="none" cap="none" strike="noStrike">
                <a:solidFill>
                  <a:schemeClr val="dk1"/>
                </a:solidFill>
                <a:latin typeface="Arial"/>
                <a:ea typeface="Arial"/>
                <a:cs typeface="Arial"/>
                <a:sym typeface="Arial"/>
              </a:defRPr>
            </a:lvl5pPr>
            <a:lvl6pPr indent="0" lvl="5" marL="0" marR="0" rtl="0" algn="ctr">
              <a:spcBef>
                <a:spcPts val="0"/>
              </a:spcBef>
              <a:buNone/>
              <a:defRPr b="0" i="0" sz="1800" u="none" cap="none" strike="noStrike">
                <a:solidFill>
                  <a:schemeClr val="dk1"/>
                </a:solidFill>
                <a:latin typeface="Arial"/>
                <a:ea typeface="Arial"/>
                <a:cs typeface="Arial"/>
                <a:sym typeface="Arial"/>
              </a:defRPr>
            </a:lvl6pPr>
            <a:lvl7pPr indent="0" lvl="6" marL="0" marR="0" rtl="0" algn="ctr">
              <a:spcBef>
                <a:spcPts val="0"/>
              </a:spcBef>
              <a:buNone/>
              <a:defRPr b="0" i="0" sz="1800" u="none" cap="none" strike="noStrike">
                <a:solidFill>
                  <a:schemeClr val="dk1"/>
                </a:solidFill>
                <a:latin typeface="Arial"/>
                <a:ea typeface="Arial"/>
                <a:cs typeface="Arial"/>
                <a:sym typeface="Arial"/>
              </a:defRPr>
            </a:lvl7pPr>
            <a:lvl8pPr indent="0" lvl="7" marL="0" marR="0" rtl="0" algn="ctr">
              <a:spcBef>
                <a:spcPts val="0"/>
              </a:spcBef>
              <a:buNone/>
              <a:defRPr b="0" i="0" sz="1800" u="none" cap="none" strike="noStrike">
                <a:solidFill>
                  <a:schemeClr val="dk1"/>
                </a:solidFill>
                <a:latin typeface="Arial"/>
                <a:ea typeface="Arial"/>
                <a:cs typeface="Arial"/>
                <a:sym typeface="Arial"/>
              </a:defRPr>
            </a:lvl8pPr>
            <a:lvl9pPr indent="0" lvl="8" marL="0" marR="0" rtl="0" algn="ctr">
              <a:spcBef>
                <a:spcPts val="0"/>
              </a:spcBef>
              <a:buNone/>
              <a:defRPr b="0" i="0" sz="1800" u="none" cap="none" strike="noStrike">
                <a:solidFill>
                  <a:schemeClr val="dk1"/>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descr="Image" id="14" name="Google Shape;14;p1"/>
          <p:cNvPicPr preferRelativeResize="0"/>
          <p:nvPr/>
        </p:nvPicPr>
        <p:blipFill rotWithShape="1">
          <a:blip r:embed="rId1">
            <a:alphaModFix/>
          </a:blip>
          <a:srcRect b="0" l="0" r="37664" t="0"/>
          <a:stretch/>
        </p:blipFill>
        <p:spPr>
          <a:xfrm>
            <a:off x="667770" y="12413131"/>
            <a:ext cx="457200" cy="975008"/>
          </a:xfrm>
          <a:prstGeom prst="rect">
            <a:avLst/>
          </a:prstGeom>
          <a:noFill/>
          <a:ln>
            <a:noFill/>
          </a:ln>
        </p:spPr>
      </p:pic>
      <p:cxnSp>
        <p:nvCxnSpPr>
          <p:cNvPr id="15" name="Google Shape;15;p1"/>
          <p:cNvCxnSpPr/>
          <p:nvPr/>
        </p:nvCxnSpPr>
        <p:spPr>
          <a:xfrm>
            <a:off x="1223158" y="12900635"/>
            <a:ext cx="21736326" cy="0"/>
          </a:xfrm>
          <a:prstGeom prst="straightConnector1">
            <a:avLst/>
          </a:prstGeom>
          <a:noFill/>
          <a:ln cap="flat" cmpd="sng" w="12700">
            <a:solidFill>
              <a:schemeClr val="dk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699">
          <p15:clr>
            <a:srgbClr val="F26B43"/>
          </p15:clr>
        </p15:guide>
        <p15:guide id="2" pos="695">
          <p15:clr>
            <a:srgbClr val="F26B43"/>
          </p15:clr>
        </p15:guide>
        <p15:guide id="3" pos="1349">
          <p15:clr>
            <a:srgbClr val="F26B43"/>
          </p15:clr>
        </p15:guide>
        <p15:guide id="4" pos="1586">
          <p15:clr>
            <a:srgbClr val="F26B43"/>
          </p15:clr>
        </p15:guide>
        <p15:guide id="5" pos="2240">
          <p15:clr>
            <a:srgbClr val="F26B43"/>
          </p15:clr>
        </p15:guide>
        <p15:guide id="6" pos="2469">
          <p15:clr>
            <a:srgbClr val="F26B43"/>
          </p15:clr>
        </p15:guide>
        <p15:guide id="7" pos="3122">
          <p15:clr>
            <a:srgbClr val="F26B43"/>
          </p15:clr>
        </p15:guide>
        <p15:guide id="8" pos="3355">
          <p15:clr>
            <a:srgbClr val="F26B43"/>
          </p15:clr>
        </p15:guide>
        <p15:guide id="9" pos="4009">
          <p15:clr>
            <a:srgbClr val="F26B43"/>
          </p15:clr>
        </p15:guide>
        <p15:guide id="10" pos="4247">
          <p15:clr>
            <a:srgbClr val="F26B43"/>
          </p15:clr>
        </p15:guide>
        <p15:guide id="11" pos="4901">
          <p15:clr>
            <a:srgbClr val="F26B43"/>
          </p15:clr>
        </p15:guide>
        <p15:guide id="12" pos="5134">
          <p15:clr>
            <a:srgbClr val="F26B43"/>
          </p15:clr>
        </p15:guide>
        <p15:guide id="13" pos="5787">
          <p15:clr>
            <a:srgbClr val="F26B43"/>
          </p15:clr>
        </p15:guide>
        <p15:guide id="14" pos="6016">
          <p15:clr>
            <a:srgbClr val="F26B43"/>
          </p15:clr>
        </p15:guide>
        <p15:guide id="15" pos="6674">
          <p15:clr>
            <a:srgbClr val="F26B43"/>
          </p15:clr>
        </p15:guide>
        <p15:guide id="16" pos="6907">
          <p15:clr>
            <a:srgbClr val="F26B43"/>
          </p15:clr>
        </p15:guide>
        <p15:guide id="17" pos="7561">
          <p15:clr>
            <a:srgbClr val="F26B43"/>
          </p15:clr>
        </p15:guide>
        <p15:guide id="18" pos="7794">
          <p15:clr>
            <a:srgbClr val="F26B43"/>
          </p15:clr>
        </p15:guide>
        <p15:guide id="19" pos="8448">
          <p15:clr>
            <a:srgbClr val="F26B43"/>
          </p15:clr>
        </p15:guide>
        <p15:guide id="20" pos="8677">
          <p15:clr>
            <a:srgbClr val="F26B43"/>
          </p15:clr>
        </p15:guide>
        <p15:guide id="21" pos="9339">
          <p15:clr>
            <a:srgbClr val="F26B43"/>
          </p15:clr>
        </p15:guide>
        <p15:guide id="22" pos="9568">
          <p15:clr>
            <a:srgbClr val="F26B43"/>
          </p15:clr>
        </p15:guide>
        <p15:guide id="23" pos="10222">
          <p15:clr>
            <a:srgbClr val="F26B43"/>
          </p15:clr>
        </p15:guide>
        <p15:guide id="24" pos="10450">
          <p15:clr>
            <a:srgbClr val="F26B43"/>
          </p15:clr>
        </p15:guide>
        <p15:guide id="25" pos="11109">
          <p15:clr>
            <a:srgbClr val="F26B43"/>
          </p15:clr>
        </p15:guide>
        <p15:guide id="26" pos="11342">
          <p15:clr>
            <a:srgbClr val="F26B43"/>
          </p15:clr>
        </p15:guide>
        <p15:guide id="27" pos="12000">
          <p15:clr>
            <a:srgbClr val="F26B43"/>
          </p15:clr>
        </p15:guide>
        <p15:guide id="28" pos="12229">
          <p15:clr>
            <a:srgbClr val="F26B43"/>
          </p15:clr>
        </p15:guide>
        <p15:guide id="29" pos="12887">
          <p15:clr>
            <a:srgbClr val="F26B43"/>
          </p15:clr>
        </p15:guide>
        <p15:guide id="30" pos="13115">
          <p15:clr>
            <a:srgbClr val="F26B43"/>
          </p15:clr>
        </p15:guide>
        <p15:guide id="31" pos="13769">
          <p15:clr>
            <a:srgbClr val="F26B43"/>
          </p15:clr>
        </p15:guide>
        <p15:guide id="32" pos="14002">
          <p15:clr>
            <a:srgbClr val="F26B43"/>
          </p15:clr>
        </p15:guide>
        <p15:guide id="33" pos="14661">
          <p15:clr>
            <a:srgbClr val="F26B43"/>
          </p15:clr>
        </p15:guide>
        <p15:guide id="34" orient="horz" pos="1298">
          <p15:clr>
            <a:srgbClr val="F26B43"/>
          </p15:clr>
        </p15:guide>
        <p15:guide id="35" orient="horz" pos="1527">
          <p15:clr>
            <a:srgbClr val="F26B43"/>
          </p15:clr>
        </p15:guide>
        <p15:guide id="36" orient="horz" pos="2126">
          <p15:clr>
            <a:srgbClr val="F26B43"/>
          </p15:clr>
        </p15:guide>
        <p15:guide id="37" orient="horz" pos="2359">
          <p15:clr>
            <a:srgbClr val="F26B43"/>
          </p15:clr>
        </p15:guide>
        <p15:guide id="38" orient="horz" pos="2958">
          <p15:clr>
            <a:srgbClr val="F26B43"/>
          </p15:clr>
        </p15:guide>
        <p15:guide id="39" orient="horz" pos="3191">
          <p15:clr>
            <a:srgbClr val="F26B43"/>
          </p15:clr>
        </p15:guide>
        <p15:guide id="40" orient="horz" pos="3790">
          <p15:clr>
            <a:srgbClr val="F26B43"/>
          </p15:clr>
        </p15:guide>
        <p15:guide id="41" orient="horz" pos="4018">
          <p15:clr>
            <a:srgbClr val="F26B43"/>
          </p15:clr>
        </p15:guide>
        <p15:guide id="42" orient="horz" pos="4617">
          <p15:clr>
            <a:srgbClr val="F26B43"/>
          </p15:clr>
        </p15:guide>
        <p15:guide id="43" orient="horz" pos="4850">
          <p15:clr>
            <a:srgbClr val="F26B43"/>
          </p15:clr>
        </p15:guide>
        <p15:guide id="44" orient="horz" pos="5449">
          <p15:clr>
            <a:srgbClr val="F26B43"/>
          </p15:clr>
        </p15:guide>
        <p15:guide id="45" orient="horz" pos="5682">
          <p15:clr>
            <a:srgbClr val="F26B43"/>
          </p15:clr>
        </p15:guide>
        <p15:guide id="46" orient="horz" pos="6281">
          <p15:clr>
            <a:srgbClr val="F26B43"/>
          </p15:clr>
        </p15:guide>
        <p15:guide id="47" orient="horz" pos="6514">
          <p15:clr>
            <a:srgbClr val="F26B43"/>
          </p15:clr>
        </p15:guide>
        <p15:guide id="48" orient="horz" pos="7113">
          <p15:clr>
            <a:srgbClr val="F26B43"/>
          </p15:clr>
        </p15:guide>
        <p15:guide id="49" orient="horz" pos="7346">
          <p15:clr>
            <a:srgbClr val="F26B43"/>
          </p15:clr>
        </p15:guide>
        <p15:guide id="50" orient="horz" pos="7945">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6.png"/><Relationship Id="rId4" Type="http://schemas.openxmlformats.org/officeDocument/2006/relationships/image" Target="../media/image25.png"/><Relationship Id="rId5" Type="http://schemas.openxmlformats.org/officeDocument/2006/relationships/image" Target="../media/image19.png"/><Relationship Id="rId6"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23.jpg"/><Relationship Id="rId4" Type="http://schemas.openxmlformats.org/officeDocument/2006/relationships/image" Target="../media/image27.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31.jpg"/><Relationship Id="rId4" Type="http://schemas.openxmlformats.org/officeDocument/2006/relationships/image" Target="../media/image2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4.xml"/><Relationship Id="rId3"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0.png"/></Relationships>
</file>

<file path=ppt/slides/_rels/slide16.xml.rels><?xml version="1.0" encoding="UTF-8" standalone="yes"?><Relationships xmlns="http://schemas.openxmlformats.org/package/2006/relationships"><Relationship Id="rId10" Type="http://schemas.openxmlformats.org/officeDocument/2006/relationships/image" Target="../media/image39.png"/><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32.png"/><Relationship Id="rId4" Type="http://schemas.openxmlformats.org/officeDocument/2006/relationships/image" Target="../media/image35.png"/><Relationship Id="rId9" Type="http://schemas.openxmlformats.org/officeDocument/2006/relationships/image" Target="../media/image53.png"/><Relationship Id="rId5" Type="http://schemas.openxmlformats.org/officeDocument/2006/relationships/image" Target="../media/image44.png"/><Relationship Id="rId6" Type="http://schemas.openxmlformats.org/officeDocument/2006/relationships/image" Target="../media/image37.png"/><Relationship Id="rId7" Type="http://schemas.openxmlformats.org/officeDocument/2006/relationships/image" Target="../media/image34.png"/><Relationship Id="rId8" Type="http://schemas.openxmlformats.org/officeDocument/2006/relationships/image" Target="../media/image3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47.png"/><Relationship Id="rId4"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57.png"/><Relationship Id="rId4" Type="http://schemas.openxmlformats.org/officeDocument/2006/relationships/image" Target="../media/image19.png"/><Relationship Id="rId5" Type="http://schemas.openxmlformats.org/officeDocument/2006/relationships/image" Target="../media/image4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1.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11" Type="http://schemas.openxmlformats.org/officeDocument/2006/relationships/image" Target="../media/image50.png"/><Relationship Id="rId10" Type="http://schemas.openxmlformats.org/officeDocument/2006/relationships/image" Target="../media/image10.jp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54.png"/><Relationship Id="rId7" Type="http://schemas.openxmlformats.org/officeDocument/2006/relationships/image" Target="../media/image5.png"/><Relationship Id="rId8" Type="http://schemas.openxmlformats.org/officeDocument/2006/relationships/image" Target="../media/image9.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4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5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8.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1.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image" Target="../media/image8.png"/><Relationship Id="rId5" Type="http://schemas.openxmlformats.org/officeDocument/2006/relationships/image" Target="../media/image16.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24"/>
          <p:cNvSpPr txBox="1"/>
          <p:nvPr>
            <p:ph type="title"/>
          </p:nvPr>
        </p:nvSpPr>
        <p:spPr>
          <a:xfrm>
            <a:off x="2517775" y="2424114"/>
            <a:ext cx="9855199" cy="4902199"/>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2"/>
              </a:buClr>
              <a:buSzPts val="10000"/>
              <a:buFont typeface="Arial"/>
              <a:buNone/>
            </a:pPr>
            <a:r>
              <a:rPr lang="en-US"/>
              <a:t>Millennials</a:t>
            </a:r>
            <a:r>
              <a:rPr lang="en-US"/>
              <a:t> &amp; Gen </a:t>
            </a:r>
            <a:r>
              <a:rPr lang="en-US"/>
              <a:t>Z</a:t>
            </a:r>
            <a:endParaRPr/>
          </a:p>
        </p:txBody>
      </p:sp>
      <p:sp>
        <p:nvSpPr>
          <p:cNvPr id="344" name="Google Shape;344;p24"/>
          <p:cNvSpPr txBox="1"/>
          <p:nvPr>
            <p:ph idx="1" type="body"/>
          </p:nvPr>
        </p:nvSpPr>
        <p:spPr>
          <a:xfrm>
            <a:off x="2517775" y="7699375"/>
            <a:ext cx="9855198" cy="95091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2400"/>
              <a:buNone/>
            </a:pPr>
            <a:r>
              <a:rPr lang="en-US"/>
              <a:t>Team 6 - Summer 2019</a:t>
            </a:r>
            <a:endParaRPr/>
          </a:p>
        </p:txBody>
      </p:sp>
      <p:sp>
        <p:nvSpPr>
          <p:cNvPr id="345" name="Google Shape;345;p24"/>
          <p:cNvSpPr txBox="1"/>
          <p:nvPr>
            <p:ph idx="11" type="ftr"/>
          </p:nvPr>
        </p:nvSpPr>
        <p:spPr>
          <a:xfrm>
            <a:off x="2517776" y="12612688"/>
            <a:ext cx="9855198" cy="73025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a:t>Ticketmaster confidential. Do not distribute.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Google Shape;502;p33"/>
          <p:cNvSpPr/>
          <p:nvPr>
            <p:ph idx="3" type="pic"/>
          </p:nvPr>
        </p:nvSpPr>
        <p:spPr>
          <a:xfrm>
            <a:off x="2945393" y="919150"/>
            <a:ext cx="5487000" cy="1150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503" name="Google Shape;503;p33"/>
          <p:cNvSpPr txBox="1"/>
          <p:nvPr>
            <p:ph idx="12" type="sldNum"/>
          </p:nvPr>
        </p:nvSpPr>
        <p:spPr>
          <a:xfrm>
            <a:off x="22951608" y="12343746"/>
            <a:ext cx="1109700" cy="111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04" name="Google Shape;504;p33"/>
          <p:cNvSpPr/>
          <p:nvPr>
            <p:ph idx="3" type="pic"/>
          </p:nvPr>
        </p:nvSpPr>
        <p:spPr>
          <a:xfrm>
            <a:off x="17213093" y="919150"/>
            <a:ext cx="5487000" cy="1150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505" name="Google Shape;505;p33"/>
          <p:cNvSpPr/>
          <p:nvPr>
            <p:ph idx="3" type="pic"/>
          </p:nvPr>
        </p:nvSpPr>
        <p:spPr>
          <a:xfrm>
            <a:off x="10263980" y="919150"/>
            <a:ext cx="5487000" cy="11500800"/>
          </a:xfrm>
          <a:prstGeom prst="rect">
            <a:avLst/>
          </a:prstGeom>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506" name="Google Shape;506;p33"/>
          <p:cNvPicPr preferRelativeResize="0"/>
          <p:nvPr/>
        </p:nvPicPr>
        <p:blipFill rotWithShape="1">
          <a:blip r:embed="rId3">
            <a:alphaModFix/>
          </a:blip>
          <a:srcRect b="0" l="0" r="0" t="0"/>
          <a:stretch/>
        </p:blipFill>
        <p:spPr>
          <a:xfrm>
            <a:off x="2945400" y="919175"/>
            <a:ext cx="5487000" cy="11500750"/>
          </a:xfrm>
          <a:prstGeom prst="rect">
            <a:avLst/>
          </a:prstGeom>
          <a:noFill/>
          <a:ln>
            <a:noFill/>
          </a:ln>
        </p:spPr>
      </p:pic>
      <p:pic>
        <p:nvPicPr>
          <p:cNvPr id="507" name="Google Shape;507;p33"/>
          <p:cNvPicPr preferRelativeResize="0"/>
          <p:nvPr/>
        </p:nvPicPr>
        <p:blipFill>
          <a:blip r:embed="rId4">
            <a:alphaModFix/>
          </a:blip>
          <a:stretch>
            <a:fillRect/>
          </a:stretch>
        </p:blipFill>
        <p:spPr>
          <a:xfrm>
            <a:off x="10167100" y="856775"/>
            <a:ext cx="5487000" cy="11500801"/>
          </a:xfrm>
          <a:prstGeom prst="rect">
            <a:avLst/>
          </a:prstGeom>
          <a:noFill/>
          <a:ln>
            <a:noFill/>
          </a:ln>
        </p:spPr>
      </p:pic>
      <p:pic>
        <p:nvPicPr>
          <p:cNvPr id="508" name="Google Shape;508;p33"/>
          <p:cNvPicPr preferRelativeResize="0"/>
          <p:nvPr/>
        </p:nvPicPr>
        <p:blipFill rotWithShape="1">
          <a:blip r:embed="rId5">
            <a:alphaModFix/>
          </a:blip>
          <a:srcRect b="0" l="7209" r="0" t="6402"/>
          <a:stretch/>
        </p:blipFill>
        <p:spPr>
          <a:xfrm>
            <a:off x="9086281" y="166700"/>
            <a:ext cx="8170382" cy="13715999"/>
          </a:xfrm>
          <a:prstGeom prst="rect">
            <a:avLst/>
          </a:prstGeom>
          <a:noFill/>
          <a:ln>
            <a:noFill/>
          </a:ln>
        </p:spPr>
      </p:pic>
      <p:pic>
        <p:nvPicPr>
          <p:cNvPr id="509" name="Google Shape;509;p33"/>
          <p:cNvPicPr preferRelativeResize="0"/>
          <p:nvPr/>
        </p:nvPicPr>
        <p:blipFill rotWithShape="1">
          <a:blip r:embed="rId5">
            <a:alphaModFix/>
          </a:blip>
          <a:srcRect b="0" l="7209" r="0" t="6402"/>
          <a:stretch/>
        </p:blipFill>
        <p:spPr>
          <a:xfrm>
            <a:off x="1762356" y="242900"/>
            <a:ext cx="8170382" cy="13715999"/>
          </a:xfrm>
          <a:prstGeom prst="rect">
            <a:avLst/>
          </a:prstGeom>
          <a:noFill/>
          <a:ln>
            <a:noFill/>
          </a:ln>
        </p:spPr>
      </p:pic>
      <p:pic>
        <p:nvPicPr>
          <p:cNvPr id="510" name="Google Shape;510;p33"/>
          <p:cNvPicPr preferRelativeResize="0"/>
          <p:nvPr/>
        </p:nvPicPr>
        <p:blipFill>
          <a:blip r:embed="rId6">
            <a:alphaModFix/>
          </a:blip>
          <a:stretch>
            <a:fillRect/>
          </a:stretch>
        </p:blipFill>
        <p:spPr>
          <a:xfrm>
            <a:off x="17300950" y="932975"/>
            <a:ext cx="5311325" cy="11500780"/>
          </a:xfrm>
          <a:prstGeom prst="rect">
            <a:avLst/>
          </a:prstGeom>
          <a:noFill/>
          <a:ln>
            <a:noFill/>
          </a:ln>
        </p:spPr>
      </p:pic>
      <p:pic>
        <p:nvPicPr>
          <p:cNvPr id="511" name="Google Shape;511;p33"/>
          <p:cNvPicPr preferRelativeResize="0"/>
          <p:nvPr/>
        </p:nvPicPr>
        <p:blipFill rotWithShape="1">
          <a:blip r:embed="rId5">
            <a:alphaModFix/>
          </a:blip>
          <a:srcRect b="0" l="7209" r="0" t="6402"/>
          <a:stretch/>
        </p:blipFill>
        <p:spPr>
          <a:xfrm>
            <a:off x="16146306" y="242900"/>
            <a:ext cx="8170382" cy="13715999"/>
          </a:xfrm>
          <a:prstGeom prst="rect">
            <a:avLst/>
          </a:prstGeom>
          <a:noFill/>
          <a:ln>
            <a:noFill/>
          </a:ln>
        </p:spPr>
      </p:pic>
      <p:sp>
        <p:nvSpPr>
          <p:cNvPr id="512" name="Google Shape;512;p33"/>
          <p:cNvSpPr txBox="1"/>
          <p:nvPr>
            <p:ph idx="1" type="body"/>
          </p:nvPr>
        </p:nvSpPr>
        <p:spPr>
          <a:xfrm>
            <a:off x="163738" y="166711"/>
            <a:ext cx="5638800" cy="51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200"/>
              <a:buNone/>
            </a:pPr>
            <a:r>
              <a:rPr lang="en-US"/>
              <a:t>App Mockup</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6" name="Shape 516"/>
        <p:cNvGrpSpPr/>
        <p:nvPr/>
      </p:nvGrpSpPr>
      <p:grpSpPr>
        <a:xfrm>
          <a:off x="0" y="0"/>
          <a:ext cx="0" cy="0"/>
          <a:chOff x="0" y="0"/>
          <a:chExt cx="0" cy="0"/>
        </a:xfrm>
      </p:grpSpPr>
      <p:sp>
        <p:nvSpPr>
          <p:cNvPr id="517" name="Google Shape;517;p34"/>
          <p:cNvSpPr txBox="1"/>
          <p:nvPr>
            <p:ph type="title"/>
          </p:nvPr>
        </p:nvSpPr>
        <p:spPr>
          <a:xfrm>
            <a:off x="1103314" y="1595438"/>
            <a:ext cx="22170900" cy="824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Arial"/>
              <a:buNone/>
            </a:pPr>
            <a:r>
              <a:rPr lang="en-US" sz="5400"/>
              <a:t>Key Features</a:t>
            </a:r>
            <a:endParaRPr/>
          </a:p>
        </p:txBody>
      </p:sp>
      <p:sp>
        <p:nvSpPr>
          <p:cNvPr id="518" name="Google Shape;518;p34"/>
          <p:cNvSpPr txBox="1"/>
          <p:nvPr>
            <p:ph idx="11" type="ftr"/>
          </p:nvPr>
        </p:nvSpPr>
        <p:spPr>
          <a:xfrm>
            <a:off x="19193436" y="12920980"/>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a:t>
            </a:r>
            <a:r>
              <a:rPr lang="en-US">
                <a:latin typeface="Arial"/>
                <a:ea typeface="Arial"/>
                <a:cs typeface="Arial"/>
                <a:sym typeface="Arial"/>
              </a:rPr>
              <a:t>confidential</a:t>
            </a:r>
            <a:r>
              <a:rPr lang="en-US"/>
              <a:t>. Do not distribute.</a:t>
            </a:r>
            <a:endParaRPr/>
          </a:p>
        </p:txBody>
      </p:sp>
      <p:sp>
        <p:nvSpPr>
          <p:cNvPr id="519" name="Google Shape;519;p34"/>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20" name="Google Shape;520;p34"/>
          <p:cNvSpPr txBox="1"/>
          <p:nvPr>
            <p:ph idx="4" type="body"/>
          </p:nvPr>
        </p:nvSpPr>
        <p:spPr>
          <a:xfrm>
            <a:off x="2660650" y="8166895"/>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Curated Events</a:t>
            </a:r>
            <a:endParaRPr/>
          </a:p>
        </p:txBody>
      </p:sp>
      <p:sp>
        <p:nvSpPr>
          <p:cNvPr id="521" name="Google Shape;521;p34"/>
          <p:cNvSpPr txBox="1"/>
          <p:nvPr>
            <p:ph idx="5" type="body"/>
          </p:nvPr>
        </p:nvSpPr>
        <p:spPr>
          <a:xfrm>
            <a:off x="2660650" y="8664759"/>
            <a:ext cx="3184500" cy="132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Events on the app would be predicted using data and trends every week and displayed based on personal preferences</a:t>
            </a:r>
            <a:endParaRPr/>
          </a:p>
        </p:txBody>
      </p:sp>
      <p:sp>
        <p:nvSpPr>
          <p:cNvPr id="522" name="Google Shape;522;p34"/>
          <p:cNvSpPr txBox="1"/>
          <p:nvPr>
            <p:ph idx="7" type="body"/>
          </p:nvPr>
        </p:nvSpPr>
        <p:spPr>
          <a:xfrm>
            <a:off x="18526700" y="7869652"/>
            <a:ext cx="3184500" cy="670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Student Membership</a:t>
            </a:r>
            <a:endParaRPr/>
          </a:p>
        </p:txBody>
      </p:sp>
      <p:sp>
        <p:nvSpPr>
          <p:cNvPr id="523" name="Google Shape;523;p34"/>
          <p:cNvSpPr txBox="1"/>
          <p:nvPr>
            <p:ph idx="8" type="body"/>
          </p:nvPr>
        </p:nvSpPr>
        <p:spPr>
          <a:xfrm>
            <a:off x="18526727" y="8664759"/>
            <a:ext cx="3184500" cy="132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The app would be accessible only with a .edu email address</a:t>
            </a:r>
            <a:endParaRPr/>
          </a:p>
        </p:txBody>
      </p:sp>
      <p:sp>
        <p:nvSpPr>
          <p:cNvPr id="524" name="Google Shape;524;p34"/>
          <p:cNvSpPr txBox="1"/>
          <p:nvPr>
            <p:ph idx="13" type="body"/>
          </p:nvPr>
        </p:nvSpPr>
        <p:spPr>
          <a:xfrm>
            <a:off x="13238034" y="8166895"/>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Geographical filter</a:t>
            </a:r>
            <a:endParaRPr/>
          </a:p>
        </p:txBody>
      </p:sp>
      <p:sp>
        <p:nvSpPr>
          <p:cNvPr id="525" name="Google Shape;525;p34"/>
          <p:cNvSpPr txBox="1"/>
          <p:nvPr>
            <p:ph idx="14" type="body"/>
          </p:nvPr>
        </p:nvSpPr>
        <p:spPr>
          <a:xfrm>
            <a:off x="13238034" y="8664759"/>
            <a:ext cx="3184500" cy="132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Events are ordered by distance from user and within a bounded area</a:t>
            </a:r>
            <a:endParaRPr/>
          </a:p>
        </p:txBody>
      </p:sp>
      <p:sp>
        <p:nvSpPr>
          <p:cNvPr id="526" name="Google Shape;526;p34"/>
          <p:cNvSpPr txBox="1"/>
          <p:nvPr>
            <p:ph idx="16" type="body"/>
          </p:nvPr>
        </p:nvSpPr>
        <p:spPr>
          <a:xfrm>
            <a:off x="7949343" y="8166895"/>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Low Prices</a:t>
            </a:r>
            <a:endParaRPr/>
          </a:p>
        </p:txBody>
      </p:sp>
      <p:sp>
        <p:nvSpPr>
          <p:cNvPr id="527" name="Google Shape;527;p34"/>
          <p:cNvSpPr txBox="1"/>
          <p:nvPr>
            <p:ph idx="17" type="body"/>
          </p:nvPr>
        </p:nvSpPr>
        <p:spPr>
          <a:xfrm>
            <a:off x="7949343" y="8664759"/>
            <a:ext cx="3184500" cy="132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Either free or under a certain threshold, tickets on the app would be budget friendly</a:t>
            </a:r>
            <a:endParaRPr/>
          </a:p>
        </p:txBody>
      </p:sp>
      <p:sp>
        <p:nvSpPr>
          <p:cNvPr id="528" name="Google Shape;528;p34"/>
          <p:cNvSpPr/>
          <p:nvPr/>
        </p:nvSpPr>
        <p:spPr>
          <a:xfrm>
            <a:off x="3829723" y="6257102"/>
            <a:ext cx="846396" cy="846396"/>
          </a:xfrm>
          <a:custGeom>
            <a:rect b="b" l="l" r="r" t="t"/>
            <a:pathLst>
              <a:path extrusionOk="0" h="21600" w="2160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529" name="Google Shape;529;p34"/>
          <p:cNvSpPr/>
          <p:nvPr/>
        </p:nvSpPr>
        <p:spPr>
          <a:xfrm>
            <a:off x="9114223" y="6257101"/>
            <a:ext cx="846396" cy="846396"/>
          </a:xfrm>
          <a:custGeom>
            <a:rect b="b" l="l" r="r" t="t"/>
            <a:pathLst>
              <a:path extrusionOk="0" h="21600" w="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530" name="Google Shape;530;p34"/>
          <p:cNvSpPr/>
          <p:nvPr/>
        </p:nvSpPr>
        <p:spPr>
          <a:xfrm>
            <a:off x="14402425" y="6257100"/>
            <a:ext cx="846396" cy="846396"/>
          </a:xfrm>
          <a:custGeom>
            <a:rect b="b" l="l" r="r" t="t"/>
            <a:pathLst>
              <a:path extrusionOk="0" h="21600" w="2160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531" name="Google Shape;531;p34"/>
          <p:cNvSpPr/>
          <p:nvPr/>
        </p:nvSpPr>
        <p:spPr>
          <a:xfrm>
            <a:off x="19709263" y="6405504"/>
            <a:ext cx="819450" cy="670464"/>
          </a:xfrm>
          <a:custGeom>
            <a:rect b="b" l="l" r="r" t="t"/>
            <a:pathLst>
              <a:path extrusionOk="0" h="21600" w="2160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532" name="Google Shape;532;p34"/>
          <p:cNvSpPr txBox="1"/>
          <p:nvPr/>
        </p:nvSpPr>
        <p:spPr>
          <a:xfrm>
            <a:off x="-3225" y="0"/>
            <a:ext cx="24384000" cy="4149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6" name="Shape 536"/>
        <p:cNvGrpSpPr/>
        <p:nvPr/>
      </p:nvGrpSpPr>
      <p:grpSpPr>
        <a:xfrm>
          <a:off x="0" y="0"/>
          <a:ext cx="0" cy="0"/>
          <a:chOff x="0" y="0"/>
          <a:chExt cx="0" cy="0"/>
        </a:xfrm>
      </p:grpSpPr>
      <p:pic>
        <p:nvPicPr>
          <p:cNvPr descr="Image result for college students having fun at concerts" id="537" name="Google Shape;537;p35"/>
          <p:cNvPicPr preferRelativeResize="0"/>
          <p:nvPr/>
        </p:nvPicPr>
        <p:blipFill>
          <a:blip r:embed="rId3">
            <a:alphaModFix/>
          </a:blip>
          <a:stretch>
            <a:fillRect/>
          </a:stretch>
        </p:blipFill>
        <p:spPr>
          <a:xfrm>
            <a:off x="2224876" y="824924"/>
            <a:ext cx="5774650" cy="3842780"/>
          </a:xfrm>
          <a:prstGeom prst="rect">
            <a:avLst/>
          </a:prstGeom>
          <a:noFill/>
          <a:ln>
            <a:noFill/>
          </a:ln>
          <a:effectLst>
            <a:outerShdw blurRad="57150" rotWithShape="0" algn="bl" dir="1440000" dist="76200">
              <a:srgbClr val="000000">
                <a:alpha val="66000"/>
              </a:srgbClr>
            </a:outerShdw>
          </a:effectLst>
        </p:spPr>
      </p:pic>
      <p:sp>
        <p:nvSpPr>
          <p:cNvPr id="538" name="Google Shape;538;p35"/>
          <p:cNvSpPr txBox="1"/>
          <p:nvPr>
            <p:ph idx="14" type="body"/>
          </p:nvPr>
        </p:nvSpPr>
        <p:spPr>
          <a:xfrm>
            <a:off x="17043925" y="6016626"/>
            <a:ext cx="4481700" cy="52755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3000"/>
          </a:p>
          <a:p>
            <a:pPr indent="-419100" lvl="0" marL="457200" rtl="0" algn="l">
              <a:lnSpc>
                <a:spcPct val="115000"/>
              </a:lnSpc>
              <a:spcBef>
                <a:spcPts val="0"/>
              </a:spcBef>
              <a:spcAft>
                <a:spcPts val="0"/>
              </a:spcAft>
              <a:buSzPts val="3000"/>
              <a:buChar char="●"/>
            </a:pPr>
            <a:r>
              <a:rPr lang="en-US" sz="3000"/>
              <a:t>Increased Revenue</a:t>
            </a:r>
            <a:endParaRPr sz="3000"/>
          </a:p>
          <a:p>
            <a:pPr indent="-419100" lvl="0" marL="457200" rtl="0" algn="l">
              <a:lnSpc>
                <a:spcPct val="115000"/>
              </a:lnSpc>
              <a:spcBef>
                <a:spcPts val="0"/>
              </a:spcBef>
              <a:spcAft>
                <a:spcPts val="0"/>
              </a:spcAft>
              <a:buSzPts val="3000"/>
              <a:buChar char="●"/>
            </a:pPr>
            <a:r>
              <a:rPr lang="en-US" sz="3000"/>
              <a:t>Secure Ticketing</a:t>
            </a:r>
            <a:endParaRPr sz="3000"/>
          </a:p>
          <a:p>
            <a:pPr indent="-419100" lvl="0" marL="457200" rtl="0" algn="l">
              <a:lnSpc>
                <a:spcPct val="115000"/>
              </a:lnSpc>
              <a:spcBef>
                <a:spcPts val="0"/>
              </a:spcBef>
              <a:spcAft>
                <a:spcPts val="0"/>
              </a:spcAft>
              <a:buSzPts val="3000"/>
              <a:buChar char="●"/>
            </a:pPr>
            <a:r>
              <a:rPr lang="en-US" sz="3000"/>
              <a:t>Loyalty to </a:t>
            </a:r>
            <a:r>
              <a:rPr lang="en-US" sz="3000"/>
              <a:t>TM Brand</a:t>
            </a:r>
            <a:endParaRPr sz="3000"/>
          </a:p>
          <a:p>
            <a:pPr indent="-419100" lvl="0" marL="457200" rtl="0" algn="l">
              <a:lnSpc>
                <a:spcPct val="115000"/>
              </a:lnSpc>
              <a:spcBef>
                <a:spcPts val="0"/>
              </a:spcBef>
              <a:spcAft>
                <a:spcPts val="0"/>
              </a:spcAft>
              <a:buSzPts val="3000"/>
              <a:buChar char="●"/>
            </a:pPr>
            <a:r>
              <a:rPr lang="en-US" sz="3000"/>
              <a:t>Artist Loyalty</a:t>
            </a:r>
            <a:endParaRPr sz="3000"/>
          </a:p>
          <a:p>
            <a:pPr indent="0" lvl="0" marL="457200" rtl="0" algn="l">
              <a:lnSpc>
                <a:spcPct val="90000"/>
              </a:lnSpc>
              <a:spcBef>
                <a:spcPts val="0"/>
              </a:spcBef>
              <a:spcAft>
                <a:spcPts val="0"/>
              </a:spcAft>
              <a:buNone/>
            </a:pPr>
            <a:r>
              <a:t/>
            </a:r>
            <a:endParaRPr/>
          </a:p>
          <a:p>
            <a:pPr indent="-342900" lvl="1" marL="914400" rtl="0" algn="ctr">
              <a:lnSpc>
                <a:spcPct val="90000"/>
              </a:lnSpc>
              <a:spcBef>
                <a:spcPts val="0"/>
              </a:spcBef>
              <a:spcAft>
                <a:spcPts val="0"/>
              </a:spcAft>
              <a:buSzPts val="1800"/>
              <a:buChar char="○"/>
            </a:pPr>
            <a:r>
              <a:rPr lang="en-US"/>
              <a:t> </a:t>
            </a:r>
            <a:endParaRPr/>
          </a:p>
        </p:txBody>
      </p:sp>
      <p:sp>
        <p:nvSpPr>
          <p:cNvPr id="539" name="Google Shape;539;p35"/>
          <p:cNvSpPr txBox="1"/>
          <p:nvPr>
            <p:ph idx="7" type="body"/>
          </p:nvPr>
        </p:nvSpPr>
        <p:spPr>
          <a:xfrm>
            <a:off x="2959850" y="6363055"/>
            <a:ext cx="4481700" cy="4929000"/>
          </a:xfrm>
          <a:prstGeom prst="rect">
            <a:avLst/>
          </a:prstGeom>
          <a:noFill/>
          <a:ln>
            <a:noFill/>
          </a:ln>
        </p:spPr>
        <p:txBody>
          <a:bodyPr anchorCtr="0" anchor="t" bIns="45700" lIns="91425" spcFirstLastPara="1" rIns="91425" wrap="square" tIns="45700">
            <a:noAutofit/>
          </a:bodyPr>
          <a:lstStyle/>
          <a:p>
            <a:pPr indent="-419100" lvl="0" marL="457200" rtl="0" algn="l">
              <a:lnSpc>
                <a:spcPct val="115000"/>
              </a:lnSpc>
              <a:spcBef>
                <a:spcPts val="0"/>
              </a:spcBef>
              <a:spcAft>
                <a:spcPts val="0"/>
              </a:spcAft>
              <a:buSzPts val="3000"/>
              <a:buChar char="●"/>
            </a:pPr>
            <a:r>
              <a:rPr lang="en-US" sz="3000"/>
              <a:t>Cheap Tickets</a:t>
            </a:r>
            <a:endParaRPr sz="3000"/>
          </a:p>
          <a:p>
            <a:pPr indent="-419100" lvl="0" marL="457200" rtl="0" algn="l">
              <a:lnSpc>
                <a:spcPct val="115000"/>
              </a:lnSpc>
              <a:spcBef>
                <a:spcPts val="0"/>
              </a:spcBef>
              <a:spcAft>
                <a:spcPts val="0"/>
              </a:spcAft>
              <a:buSzPts val="3000"/>
              <a:buChar char="●"/>
            </a:pPr>
            <a:r>
              <a:rPr lang="en-US" sz="3000"/>
              <a:t>Exclusivity</a:t>
            </a:r>
            <a:endParaRPr sz="3000"/>
          </a:p>
          <a:p>
            <a:pPr indent="-419100" lvl="0" marL="457200" rtl="0" algn="l">
              <a:lnSpc>
                <a:spcPct val="115000"/>
              </a:lnSpc>
              <a:spcBef>
                <a:spcPts val="0"/>
              </a:spcBef>
              <a:spcAft>
                <a:spcPts val="0"/>
              </a:spcAft>
              <a:buSzPts val="3000"/>
              <a:buChar char="●"/>
            </a:pPr>
            <a:r>
              <a:rPr lang="en-US" sz="3000"/>
              <a:t>Location</a:t>
            </a:r>
            <a:endParaRPr sz="3000"/>
          </a:p>
          <a:p>
            <a:pPr indent="-419100" lvl="0" marL="457200" rtl="0" algn="l">
              <a:lnSpc>
                <a:spcPct val="115000"/>
              </a:lnSpc>
              <a:spcBef>
                <a:spcPts val="0"/>
              </a:spcBef>
              <a:spcAft>
                <a:spcPts val="0"/>
              </a:spcAft>
              <a:buSzPts val="3000"/>
              <a:buChar char="●"/>
            </a:pPr>
            <a:r>
              <a:rPr lang="en-US" sz="3000"/>
              <a:t>Last Minute</a:t>
            </a:r>
            <a:endParaRPr sz="3000"/>
          </a:p>
          <a:p>
            <a:pPr indent="0" lvl="0" marL="1371600" rtl="0" algn="l">
              <a:lnSpc>
                <a:spcPct val="90000"/>
              </a:lnSpc>
              <a:spcBef>
                <a:spcPts val="0"/>
              </a:spcBef>
              <a:spcAft>
                <a:spcPts val="0"/>
              </a:spcAft>
              <a:buNone/>
            </a:pPr>
            <a:r>
              <a:t/>
            </a:r>
            <a:endParaRPr sz="3600"/>
          </a:p>
        </p:txBody>
      </p:sp>
      <p:sp>
        <p:nvSpPr>
          <p:cNvPr id="540" name="Google Shape;540;p35"/>
          <p:cNvSpPr txBox="1"/>
          <p:nvPr>
            <p:ph type="title"/>
          </p:nvPr>
        </p:nvSpPr>
        <p:spPr>
          <a:xfrm>
            <a:off x="1187439" y="1572163"/>
            <a:ext cx="22170900" cy="824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Arial"/>
              <a:buNone/>
            </a:pPr>
            <a:r>
              <a:rPr lang="en-US" sz="5400"/>
              <a:t>B</a:t>
            </a:r>
            <a:r>
              <a:rPr lang="en-US" sz="5400"/>
              <a:t>enefits</a:t>
            </a:r>
            <a:endParaRPr sz="5400"/>
          </a:p>
        </p:txBody>
      </p:sp>
      <p:sp>
        <p:nvSpPr>
          <p:cNvPr id="541" name="Google Shape;541;p35"/>
          <p:cNvSpPr txBox="1"/>
          <p:nvPr>
            <p:ph idx="11" type="ftr"/>
          </p:nvPr>
        </p:nvSpPr>
        <p:spPr>
          <a:xfrm>
            <a:off x="19193436" y="12920980"/>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latin typeface="Arial"/>
                <a:ea typeface="Arial"/>
                <a:cs typeface="Arial"/>
                <a:sym typeface="Arial"/>
              </a:rPr>
              <a:t>Ticketmaster</a:t>
            </a:r>
            <a:r>
              <a:rPr lang="en-US"/>
              <a:t> confidential. Do not distribute.</a:t>
            </a:r>
            <a:endParaRPr/>
          </a:p>
        </p:txBody>
      </p:sp>
      <p:sp>
        <p:nvSpPr>
          <p:cNvPr id="542" name="Google Shape;542;p35"/>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43" name="Google Shape;543;p35"/>
          <p:cNvSpPr txBox="1"/>
          <p:nvPr>
            <p:ph idx="6" type="body"/>
          </p:nvPr>
        </p:nvSpPr>
        <p:spPr>
          <a:xfrm>
            <a:off x="2834487" y="5378305"/>
            <a:ext cx="44817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2"/>
              </a:buClr>
              <a:buSzPts val="2400"/>
              <a:buNone/>
            </a:pPr>
            <a:r>
              <a:rPr lang="en-US"/>
              <a:t>Students</a:t>
            </a:r>
            <a:endParaRPr/>
          </a:p>
        </p:txBody>
      </p:sp>
      <p:sp>
        <p:nvSpPr>
          <p:cNvPr id="544" name="Google Shape;544;p35"/>
          <p:cNvSpPr txBox="1"/>
          <p:nvPr>
            <p:ph idx="8" type="body"/>
          </p:nvPr>
        </p:nvSpPr>
        <p:spPr>
          <a:xfrm>
            <a:off x="9926422" y="4695830"/>
            <a:ext cx="44817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1"/>
              </a:buClr>
              <a:buSzPts val="2400"/>
              <a:buNone/>
            </a:pPr>
            <a:r>
              <a:rPr lang="en-US"/>
              <a:t>Artists </a:t>
            </a:r>
            <a:endParaRPr/>
          </a:p>
        </p:txBody>
      </p:sp>
      <p:sp>
        <p:nvSpPr>
          <p:cNvPr id="545" name="Google Shape;545;p35"/>
          <p:cNvSpPr txBox="1"/>
          <p:nvPr>
            <p:ph idx="9" type="body"/>
          </p:nvPr>
        </p:nvSpPr>
        <p:spPr>
          <a:xfrm>
            <a:off x="9914650" y="5565434"/>
            <a:ext cx="4481700" cy="5622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t/>
            </a:r>
            <a:endParaRPr/>
          </a:p>
          <a:p>
            <a:pPr indent="0" lvl="0" marL="457200" rtl="0" algn="l">
              <a:lnSpc>
                <a:spcPct val="90000"/>
              </a:lnSpc>
              <a:spcBef>
                <a:spcPts val="0"/>
              </a:spcBef>
              <a:spcAft>
                <a:spcPts val="0"/>
              </a:spcAft>
              <a:buNone/>
            </a:pPr>
            <a:r>
              <a:t/>
            </a:r>
            <a:endParaRPr sz="3000"/>
          </a:p>
          <a:p>
            <a:pPr indent="-419100" lvl="0" marL="457200" rtl="0" algn="l">
              <a:lnSpc>
                <a:spcPct val="115000"/>
              </a:lnSpc>
              <a:spcBef>
                <a:spcPts val="0"/>
              </a:spcBef>
              <a:spcAft>
                <a:spcPts val="0"/>
              </a:spcAft>
              <a:buClr>
                <a:srgbClr val="000000"/>
              </a:buClr>
              <a:buSzPts val="3000"/>
              <a:buChar char="●"/>
            </a:pPr>
            <a:r>
              <a:rPr lang="en-US" sz="3000">
                <a:solidFill>
                  <a:srgbClr val="000000"/>
                </a:solidFill>
              </a:rPr>
              <a:t>Discovery of New Audiences</a:t>
            </a:r>
            <a:endParaRPr sz="3000">
              <a:solidFill>
                <a:srgbClr val="000000"/>
              </a:solidFill>
            </a:endParaRPr>
          </a:p>
          <a:p>
            <a:pPr indent="-419100" lvl="0" marL="457200" rtl="0" algn="l">
              <a:lnSpc>
                <a:spcPct val="115000"/>
              </a:lnSpc>
              <a:spcBef>
                <a:spcPts val="0"/>
              </a:spcBef>
              <a:spcAft>
                <a:spcPts val="0"/>
              </a:spcAft>
              <a:buClr>
                <a:srgbClr val="000000"/>
              </a:buClr>
              <a:buSzPts val="3000"/>
              <a:buChar char="●"/>
            </a:pPr>
            <a:r>
              <a:rPr lang="en-US" sz="3000">
                <a:solidFill>
                  <a:srgbClr val="000000"/>
                </a:solidFill>
              </a:rPr>
              <a:t>Audience Expansion</a:t>
            </a:r>
            <a:endParaRPr sz="3000">
              <a:solidFill>
                <a:srgbClr val="000000"/>
              </a:solidFill>
            </a:endParaRPr>
          </a:p>
          <a:p>
            <a:pPr indent="-419100" lvl="0" marL="457200" rtl="0" algn="l">
              <a:lnSpc>
                <a:spcPct val="115000"/>
              </a:lnSpc>
              <a:spcBef>
                <a:spcPts val="0"/>
              </a:spcBef>
              <a:spcAft>
                <a:spcPts val="0"/>
              </a:spcAft>
              <a:buClr>
                <a:srgbClr val="000000"/>
              </a:buClr>
              <a:buSzPts val="3000"/>
              <a:buChar char="●"/>
            </a:pPr>
            <a:r>
              <a:rPr lang="en-US" sz="3000">
                <a:solidFill>
                  <a:srgbClr val="000000"/>
                </a:solidFill>
              </a:rPr>
              <a:t>Fuller Venues</a:t>
            </a:r>
            <a:endParaRPr sz="3000">
              <a:solidFill>
                <a:srgbClr val="000000"/>
              </a:solidFill>
            </a:endParaRPr>
          </a:p>
        </p:txBody>
      </p:sp>
      <p:sp>
        <p:nvSpPr>
          <p:cNvPr id="546" name="Google Shape;546;p35"/>
          <p:cNvSpPr txBox="1"/>
          <p:nvPr>
            <p:ph idx="13" type="body"/>
          </p:nvPr>
        </p:nvSpPr>
        <p:spPr>
          <a:xfrm>
            <a:off x="17043916" y="5378305"/>
            <a:ext cx="44817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2"/>
              </a:buClr>
              <a:buSzPts val="2400"/>
              <a:buNone/>
            </a:pPr>
            <a:r>
              <a:rPr lang="en-US"/>
              <a:t>Ticketmaster</a:t>
            </a:r>
            <a:endParaRPr/>
          </a:p>
        </p:txBody>
      </p:sp>
      <p:sp>
        <p:nvSpPr>
          <p:cNvPr id="547" name="Google Shape;547;p35"/>
          <p:cNvSpPr/>
          <p:nvPr/>
        </p:nvSpPr>
        <p:spPr>
          <a:xfrm>
            <a:off x="6118351" y="10340975"/>
            <a:ext cx="846396" cy="532494"/>
          </a:xfrm>
          <a:custGeom>
            <a:rect b="b" l="l" r="r" t="t"/>
            <a:pathLst>
              <a:path extrusionOk="0" h="21600" w="21600">
                <a:moveTo>
                  <a:pt x="4457" y="20400"/>
                </a:moveTo>
                <a:cubicBezTo>
                  <a:pt x="4686" y="18711"/>
                  <a:pt x="5897" y="18036"/>
                  <a:pt x="7134" y="17493"/>
                </a:cubicBezTo>
                <a:lnTo>
                  <a:pt x="7173" y="17477"/>
                </a:lnTo>
                <a:cubicBezTo>
                  <a:pt x="8055" y="17190"/>
                  <a:pt x="9626" y="16039"/>
                  <a:pt x="9626" y="13569"/>
                </a:cubicBezTo>
                <a:cubicBezTo>
                  <a:pt x="9626" y="11474"/>
                  <a:pt x="8932" y="10452"/>
                  <a:pt x="8558" y="9902"/>
                </a:cubicBezTo>
                <a:cubicBezTo>
                  <a:pt x="8484" y="9791"/>
                  <a:pt x="8394" y="9649"/>
                  <a:pt x="8414" y="9680"/>
                </a:cubicBezTo>
                <a:cubicBezTo>
                  <a:pt x="8384" y="9599"/>
                  <a:pt x="8237" y="9129"/>
                  <a:pt x="8449" y="8035"/>
                </a:cubicBezTo>
                <a:cubicBezTo>
                  <a:pt x="8549" y="7522"/>
                  <a:pt x="8380" y="7241"/>
                  <a:pt x="8380" y="7241"/>
                </a:cubicBezTo>
                <a:cubicBezTo>
                  <a:pt x="8112" y="6505"/>
                  <a:pt x="7614" y="5133"/>
                  <a:pt x="7988" y="4025"/>
                </a:cubicBezTo>
                <a:cubicBezTo>
                  <a:pt x="8490" y="2492"/>
                  <a:pt x="8935" y="2190"/>
                  <a:pt x="9741" y="1747"/>
                </a:cubicBezTo>
                <a:cubicBezTo>
                  <a:pt x="9788" y="1721"/>
                  <a:pt x="9834" y="1691"/>
                  <a:pt x="9877" y="1657"/>
                </a:cubicBezTo>
                <a:cubicBezTo>
                  <a:pt x="10029" y="1535"/>
                  <a:pt x="10674" y="1200"/>
                  <a:pt x="11403" y="1200"/>
                </a:cubicBezTo>
                <a:cubicBezTo>
                  <a:pt x="11768" y="1200"/>
                  <a:pt x="12075" y="1285"/>
                  <a:pt x="12318" y="1454"/>
                </a:cubicBezTo>
                <a:cubicBezTo>
                  <a:pt x="12610" y="1655"/>
                  <a:pt x="12890" y="2039"/>
                  <a:pt x="13313" y="3271"/>
                </a:cubicBezTo>
                <a:cubicBezTo>
                  <a:pt x="14101" y="5469"/>
                  <a:pt x="13602" y="6698"/>
                  <a:pt x="13350" y="7124"/>
                </a:cubicBezTo>
                <a:cubicBezTo>
                  <a:pt x="13183" y="7407"/>
                  <a:pt x="13126" y="7764"/>
                  <a:pt x="13191" y="8102"/>
                </a:cubicBezTo>
                <a:cubicBezTo>
                  <a:pt x="13386" y="9109"/>
                  <a:pt x="13260" y="9534"/>
                  <a:pt x="13227" y="9619"/>
                </a:cubicBezTo>
                <a:cubicBezTo>
                  <a:pt x="13219" y="9631"/>
                  <a:pt x="13101" y="9814"/>
                  <a:pt x="13041" y="9902"/>
                </a:cubicBezTo>
                <a:cubicBezTo>
                  <a:pt x="12668" y="10452"/>
                  <a:pt x="11973" y="11474"/>
                  <a:pt x="11973" y="13569"/>
                </a:cubicBezTo>
                <a:cubicBezTo>
                  <a:pt x="11973" y="16039"/>
                  <a:pt x="13545" y="17190"/>
                  <a:pt x="14427" y="17477"/>
                </a:cubicBezTo>
                <a:lnTo>
                  <a:pt x="14466" y="17493"/>
                </a:lnTo>
                <a:cubicBezTo>
                  <a:pt x="15703" y="18036"/>
                  <a:pt x="16914" y="18711"/>
                  <a:pt x="17143" y="20400"/>
                </a:cubicBezTo>
                <a:cubicBezTo>
                  <a:pt x="17143" y="20400"/>
                  <a:pt x="4457" y="20400"/>
                  <a:pt x="4457" y="20400"/>
                </a:cubicBezTo>
                <a:close/>
                <a:moveTo>
                  <a:pt x="14715" y="16328"/>
                </a:moveTo>
                <a:cubicBezTo>
                  <a:pt x="14715" y="16328"/>
                  <a:pt x="12955" y="15815"/>
                  <a:pt x="12955" y="13569"/>
                </a:cubicBezTo>
                <a:cubicBezTo>
                  <a:pt x="12955" y="11596"/>
                  <a:pt x="13678" y="10901"/>
                  <a:pt x="13957" y="10421"/>
                </a:cubicBezTo>
                <a:cubicBezTo>
                  <a:pt x="13957" y="10421"/>
                  <a:pt x="14531" y="9807"/>
                  <a:pt x="14146" y="7826"/>
                </a:cubicBezTo>
                <a:cubicBezTo>
                  <a:pt x="14787" y="6740"/>
                  <a:pt x="14995" y="4972"/>
                  <a:pt x="14211" y="2789"/>
                </a:cubicBezTo>
                <a:cubicBezTo>
                  <a:pt x="13774" y="1514"/>
                  <a:pt x="13389" y="815"/>
                  <a:pt x="12801" y="409"/>
                </a:cubicBezTo>
                <a:cubicBezTo>
                  <a:pt x="12370" y="110"/>
                  <a:pt x="11880" y="0"/>
                  <a:pt x="11403" y="0"/>
                </a:cubicBezTo>
                <a:cubicBezTo>
                  <a:pt x="10516" y="0"/>
                  <a:pt x="9675" y="384"/>
                  <a:pt x="9339" y="653"/>
                </a:cubicBezTo>
                <a:cubicBezTo>
                  <a:pt x="8357" y="1192"/>
                  <a:pt x="7697" y="1688"/>
                  <a:pt x="7077" y="3579"/>
                </a:cubicBezTo>
                <a:cubicBezTo>
                  <a:pt x="6540" y="5168"/>
                  <a:pt x="7179" y="6892"/>
                  <a:pt x="7494" y="7758"/>
                </a:cubicBezTo>
                <a:cubicBezTo>
                  <a:pt x="7110" y="9740"/>
                  <a:pt x="7642" y="10421"/>
                  <a:pt x="7642" y="10421"/>
                </a:cubicBezTo>
                <a:cubicBezTo>
                  <a:pt x="7922" y="10901"/>
                  <a:pt x="8644" y="11596"/>
                  <a:pt x="8644" y="13569"/>
                </a:cubicBezTo>
                <a:cubicBezTo>
                  <a:pt x="8644" y="15815"/>
                  <a:pt x="6885" y="16328"/>
                  <a:pt x="6885" y="16328"/>
                </a:cubicBezTo>
                <a:cubicBezTo>
                  <a:pt x="5768" y="16819"/>
                  <a:pt x="3436" y="17760"/>
                  <a:pt x="3436" y="21000"/>
                </a:cubicBezTo>
                <a:cubicBezTo>
                  <a:pt x="3436" y="21000"/>
                  <a:pt x="3436" y="21600"/>
                  <a:pt x="3927" y="21600"/>
                </a:cubicBezTo>
                <a:lnTo>
                  <a:pt x="17673" y="21600"/>
                </a:lnTo>
                <a:cubicBezTo>
                  <a:pt x="18164" y="21600"/>
                  <a:pt x="18164" y="21000"/>
                  <a:pt x="18164" y="21000"/>
                </a:cubicBezTo>
                <a:cubicBezTo>
                  <a:pt x="18164" y="17760"/>
                  <a:pt x="15832" y="16819"/>
                  <a:pt x="14715" y="16328"/>
                </a:cubicBezTo>
                <a:moveTo>
                  <a:pt x="19516" y="15006"/>
                </a:moveTo>
                <a:cubicBezTo>
                  <a:pt x="19516" y="15006"/>
                  <a:pt x="18416" y="14701"/>
                  <a:pt x="18416" y="12954"/>
                </a:cubicBezTo>
                <a:cubicBezTo>
                  <a:pt x="18416" y="11419"/>
                  <a:pt x="18794" y="10879"/>
                  <a:pt x="19017" y="10506"/>
                </a:cubicBezTo>
                <a:cubicBezTo>
                  <a:pt x="19017" y="10506"/>
                  <a:pt x="19443" y="9975"/>
                  <a:pt x="19136" y="8435"/>
                </a:cubicBezTo>
                <a:cubicBezTo>
                  <a:pt x="19388" y="7760"/>
                  <a:pt x="19900" y="6419"/>
                  <a:pt x="19470" y="5184"/>
                </a:cubicBezTo>
                <a:cubicBezTo>
                  <a:pt x="18974" y="3714"/>
                  <a:pt x="18645" y="3327"/>
                  <a:pt x="17860" y="2908"/>
                </a:cubicBezTo>
                <a:cubicBezTo>
                  <a:pt x="17591" y="2699"/>
                  <a:pt x="16918" y="2400"/>
                  <a:pt x="16208" y="2400"/>
                </a:cubicBezTo>
                <a:cubicBezTo>
                  <a:pt x="15873" y="2400"/>
                  <a:pt x="15531" y="2473"/>
                  <a:pt x="15218" y="2647"/>
                </a:cubicBezTo>
                <a:cubicBezTo>
                  <a:pt x="15343" y="3035"/>
                  <a:pt x="15449" y="3420"/>
                  <a:pt x="15525" y="3799"/>
                </a:cubicBezTo>
                <a:cubicBezTo>
                  <a:pt x="15537" y="3790"/>
                  <a:pt x="15550" y="3779"/>
                  <a:pt x="15563" y="3770"/>
                </a:cubicBezTo>
                <a:cubicBezTo>
                  <a:pt x="15730" y="3657"/>
                  <a:pt x="15948" y="3600"/>
                  <a:pt x="16208" y="3600"/>
                </a:cubicBezTo>
                <a:cubicBezTo>
                  <a:pt x="16716" y="3600"/>
                  <a:pt x="17211" y="3825"/>
                  <a:pt x="17332" y="3919"/>
                </a:cubicBezTo>
                <a:cubicBezTo>
                  <a:pt x="17375" y="3953"/>
                  <a:pt x="17421" y="3983"/>
                  <a:pt x="17467" y="4008"/>
                </a:cubicBezTo>
                <a:cubicBezTo>
                  <a:pt x="17950" y="4265"/>
                  <a:pt x="18131" y="4362"/>
                  <a:pt x="18562" y="5641"/>
                </a:cubicBezTo>
                <a:cubicBezTo>
                  <a:pt x="18822" y="6387"/>
                  <a:pt x="18452" y="7378"/>
                  <a:pt x="18253" y="7911"/>
                </a:cubicBezTo>
                <a:cubicBezTo>
                  <a:pt x="18161" y="8156"/>
                  <a:pt x="18130" y="8457"/>
                  <a:pt x="18182" y="8718"/>
                </a:cubicBezTo>
                <a:cubicBezTo>
                  <a:pt x="18316" y="9392"/>
                  <a:pt x="18254" y="9706"/>
                  <a:pt x="18232" y="9784"/>
                </a:cubicBezTo>
                <a:cubicBezTo>
                  <a:pt x="18230" y="9788"/>
                  <a:pt x="18227" y="9793"/>
                  <a:pt x="18224" y="9798"/>
                </a:cubicBezTo>
                <a:lnTo>
                  <a:pt x="18191" y="9853"/>
                </a:lnTo>
                <a:cubicBezTo>
                  <a:pt x="17926" y="10290"/>
                  <a:pt x="17434" y="11106"/>
                  <a:pt x="17434" y="12954"/>
                </a:cubicBezTo>
                <a:cubicBezTo>
                  <a:pt x="17434" y="15019"/>
                  <a:pt x="18570" y="15933"/>
                  <a:pt x="19229" y="16155"/>
                </a:cubicBezTo>
                <a:cubicBezTo>
                  <a:pt x="19856" y="16429"/>
                  <a:pt x="20435" y="16859"/>
                  <a:pt x="20582" y="17999"/>
                </a:cubicBezTo>
                <a:lnTo>
                  <a:pt x="18459" y="18000"/>
                </a:lnTo>
                <a:cubicBezTo>
                  <a:pt x="18647" y="18353"/>
                  <a:pt x="18802" y="18755"/>
                  <a:pt x="18920" y="19200"/>
                </a:cubicBezTo>
                <a:lnTo>
                  <a:pt x="21109" y="19199"/>
                </a:lnTo>
                <a:cubicBezTo>
                  <a:pt x="21600" y="19199"/>
                  <a:pt x="21600" y="18599"/>
                  <a:pt x="21600" y="18599"/>
                </a:cubicBezTo>
                <a:cubicBezTo>
                  <a:pt x="21600" y="16199"/>
                  <a:pt x="20410" y="15388"/>
                  <a:pt x="19516" y="15006"/>
                </a:cubicBezTo>
                <a:moveTo>
                  <a:pt x="2371" y="16155"/>
                </a:moveTo>
                <a:cubicBezTo>
                  <a:pt x="3030" y="15933"/>
                  <a:pt x="4166" y="15019"/>
                  <a:pt x="4166" y="12954"/>
                </a:cubicBezTo>
                <a:cubicBezTo>
                  <a:pt x="4166" y="11106"/>
                  <a:pt x="3673" y="10290"/>
                  <a:pt x="3409" y="9853"/>
                </a:cubicBezTo>
                <a:lnTo>
                  <a:pt x="3376" y="9798"/>
                </a:lnTo>
                <a:cubicBezTo>
                  <a:pt x="3373" y="9793"/>
                  <a:pt x="3370" y="9788"/>
                  <a:pt x="3367" y="9784"/>
                </a:cubicBezTo>
                <a:cubicBezTo>
                  <a:pt x="3346" y="9706"/>
                  <a:pt x="3283" y="9392"/>
                  <a:pt x="3418" y="8718"/>
                </a:cubicBezTo>
                <a:cubicBezTo>
                  <a:pt x="3470" y="8457"/>
                  <a:pt x="3439" y="8156"/>
                  <a:pt x="3347" y="7911"/>
                </a:cubicBezTo>
                <a:cubicBezTo>
                  <a:pt x="3148" y="7378"/>
                  <a:pt x="2778" y="6387"/>
                  <a:pt x="3038" y="5641"/>
                </a:cubicBezTo>
                <a:cubicBezTo>
                  <a:pt x="3469" y="4362"/>
                  <a:pt x="3649" y="4265"/>
                  <a:pt x="4133" y="4008"/>
                </a:cubicBezTo>
                <a:cubicBezTo>
                  <a:pt x="4180" y="3983"/>
                  <a:pt x="4225" y="3953"/>
                  <a:pt x="4268" y="3919"/>
                </a:cubicBezTo>
                <a:cubicBezTo>
                  <a:pt x="4389" y="3825"/>
                  <a:pt x="4884" y="3600"/>
                  <a:pt x="5392" y="3600"/>
                </a:cubicBezTo>
                <a:cubicBezTo>
                  <a:pt x="5636" y="3600"/>
                  <a:pt x="5839" y="3655"/>
                  <a:pt x="6002" y="3755"/>
                </a:cubicBezTo>
                <a:cubicBezTo>
                  <a:pt x="6045" y="3548"/>
                  <a:pt x="6096" y="3341"/>
                  <a:pt x="6165" y="3134"/>
                </a:cubicBezTo>
                <a:cubicBezTo>
                  <a:pt x="6225" y="2950"/>
                  <a:pt x="6289" y="2793"/>
                  <a:pt x="6351" y="2630"/>
                </a:cubicBezTo>
                <a:cubicBezTo>
                  <a:pt x="6046" y="2468"/>
                  <a:pt x="5716" y="2400"/>
                  <a:pt x="5392" y="2400"/>
                </a:cubicBezTo>
                <a:cubicBezTo>
                  <a:pt x="4682" y="2400"/>
                  <a:pt x="4009" y="2699"/>
                  <a:pt x="3740" y="2908"/>
                </a:cubicBezTo>
                <a:cubicBezTo>
                  <a:pt x="2955" y="3327"/>
                  <a:pt x="2625" y="3714"/>
                  <a:pt x="2130" y="5184"/>
                </a:cubicBezTo>
                <a:cubicBezTo>
                  <a:pt x="1700" y="6419"/>
                  <a:pt x="2212" y="7760"/>
                  <a:pt x="2464" y="8435"/>
                </a:cubicBezTo>
                <a:cubicBezTo>
                  <a:pt x="2156" y="9975"/>
                  <a:pt x="2583" y="10506"/>
                  <a:pt x="2583" y="10506"/>
                </a:cubicBezTo>
                <a:cubicBezTo>
                  <a:pt x="2806" y="10879"/>
                  <a:pt x="3185" y="11419"/>
                  <a:pt x="3185" y="12954"/>
                </a:cubicBezTo>
                <a:cubicBezTo>
                  <a:pt x="3185" y="14701"/>
                  <a:pt x="2084" y="15006"/>
                  <a:pt x="2084" y="15006"/>
                </a:cubicBezTo>
                <a:cubicBezTo>
                  <a:pt x="1191" y="15388"/>
                  <a:pt x="0" y="16199"/>
                  <a:pt x="0" y="18599"/>
                </a:cubicBezTo>
                <a:cubicBezTo>
                  <a:pt x="0" y="18599"/>
                  <a:pt x="0" y="19199"/>
                  <a:pt x="491" y="19199"/>
                </a:cubicBezTo>
                <a:lnTo>
                  <a:pt x="2680" y="19200"/>
                </a:lnTo>
                <a:cubicBezTo>
                  <a:pt x="2798" y="18755"/>
                  <a:pt x="2952" y="18353"/>
                  <a:pt x="3141" y="18000"/>
                </a:cubicBezTo>
                <a:lnTo>
                  <a:pt x="1018" y="17999"/>
                </a:lnTo>
                <a:cubicBezTo>
                  <a:pt x="1165" y="16859"/>
                  <a:pt x="1744" y="16429"/>
                  <a:pt x="2371" y="16155"/>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sz="6000">
              <a:solidFill>
                <a:schemeClr val="dk1"/>
              </a:solidFill>
              <a:latin typeface="Barlow"/>
              <a:ea typeface="Barlow"/>
              <a:cs typeface="Barlow"/>
              <a:sym typeface="Barlow"/>
            </a:endParaRPr>
          </a:p>
        </p:txBody>
      </p:sp>
      <p:sp>
        <p:nvSpPr>
          <p:cNvPr id="548" name="Google Shape;548;p35"/>
          <p:cNvSpPr/>
          <p:nvPr/>
        </p:nvSpPr>
        <p:spPr>
          <a:xfrm>
            <a:off x="13326525" y="10646125"/>
            <a:ext cx="732717" cy="679182"/>
          </a:xfrm>
          <a:custGeom>
            <a:rect b="b" l="l" r="r" t="t"/>
            <a:pathLst>
              <a:path extrusionOk="0" h="21132" w="21131">
                <a:moveTo>
                  <a:pt x="19045" y="7530"/>
                </a:moveTo>
                <a:cubicBezTo>
                  <a:pt x="17544" y="9030"/>
                  <a:pt x="15110" y="9030"/>
                  <a:pt x="13610" y="7530"/>
                </a:cubicBezTo>
                <a:cubicBezTo>
                  <a:pt x="12108" y="6031"/>
                  <a:pt x="12108" y="3600"/>
                  <a:pt x="13610" y="2100"/>
                </a:cubicBezTo>
                <a:cubicBezTo>
                  <a:pt x="15110" y="600"/>
                  <a:pt x="17544" y="600"/>
                  <a:pt x="19045" y="2100"/>
                </a:cubicBezTo>
                <a:cubicBezTo>
                  <a:pt x="20546" y="3600"/>
                  <a:pt x="20546" y="6031"/>
                  <a:pt x="19045" y="7530"/>
                </a:cubicBezTo>
                <a:moveTo>
                  <a:pt x="7605" y="16245"/>
                </a:moveTo>
                <a:cubicBezTo>
                  <a:pt x="7256" y="16593"/>
                  <a:pt x="6776" y="16807"/>
                  <a:pt x="6245" y="16807"/>
                </a:cubicBezTo>
                <a:cubicBezTo>
                  <a:pt x="5184" y="16807"/>
                  <a:pt x="4324" y="15948"/>
                  <a:pt x="4324" y="14888"/>
                </a:cubicBezTo>
                <a:cubicBezTo>
                  <a:pt x="4324" y="14358"/>
                  <a:pt x="4539" y="13878"/>
                  <a:pt x="4887" y="13530"/>
                </a:cubicBezTo>
                <a:lnTo>
                  <a:pt x="11678" y="5991"/>
                </a:lnTo>
                <a:cubicBezTo>
                  <a:pt x="11884" y="6798"/>
                  <a:pt x="12298" y="7563"/>
                  <a:pt x="12930" y="8194"/>
                </a:cubicBezTo>
                <a:cubicBezTo>
                  <a:pt x="13569" y="8832"/>
                  <a:pt x="14343" y="9248"/>
                  <a:pt x="15160" y="9451"/>
                </a:cubicBezTo>
                <a:cubicBezTo>
                  <a:pt x="15160" y="9451"/>
                  <a:pt x="7605" y="16245"/>
                  <a:pt x="7605" y="16245"/>
                </a:cubicBezTo>
                <a:close/>
                <a:moveTo>
                  <a:pt x="19724" y="1406"/>
                </a:moveTo>
                <a:cubicBezTo>
                  <a:pt x="17848" y="-468"/>
                  <a:pt x="14806" y="-468"/>
                  <a:pt x="12930" y="1406"/>
                </a:cubicBezTo>
                <a:cubicBezTo>
                  <a:pt x="12024" y="2312"/>
                  <a:pt x="11559" y="3489"/>
                  <a:pt x="11529" y="4676"/>
                </a:cubicBezTo>
                <a:lnTo>
                  <a:pt x="4207" y="12851"/>
                </a:lnTo>
                <a:cubicBezTo>
                  <a:pt x="3686" y="13373"/>
                  <a:pt x="3363" y="14093"/>
                  <a:pt x="3363" y="14888"/>
                </a:cubicBezTo>
                <a:cubicBezTo>
                  <a:pt x="3363" y="15420"/>
                  <a:pt x="3518" y="15912"/>
                  <a:pt x="3769" y="16340"/>
                </a:cubicBezTo>
                <a:cubicBezTo>
                  <a:pt x="2436" y="17104"/>
                  <a:pt x="1907" y="17813"/>
                  <a:pt x="2425" y="19364"/>
                </a:cubicBezTo>
                <a:cubicBezTo>
                  <a:pt x="2487" y="19550"/>
                  <a:pt x="2434" y="19622"/>
                  <a:pt x="2409" y="19658"/>
                </a:cubicBezTo>
                <a:cubicBezTo>
                  <a:pt x="2160" y="20003"/>
                  <a:pt x="1132" y="20167"/>
                  <a:pt x="500" y="20172"/>
                </a:cubicBezTo>
                <a:cubicBezTo>
                  <a:pt x="493" y="20171"/>
                  <a:pt x="487" y="20167"/>
                  <a:pt x="480" y="20167"/>
                </a:cubicBezTo>
                <a:cubicBezTo>
                  <a:pt x="215" y="20167"/>
                  <a:pt x="0" y="20383"/>
                  <a:pt x="0" y="20647"/>
                </a:cubicBezTo>
                <a:cubicBezTo>
                  <a:pt x="0" y="20912"/>
                  <a:pt x="214" y="21126"/>
                  <a:pt x="479" y="21127"/>
                </a:cubicBezTo>
                <a:lnTo>
                  <a:pt x="479" y="21132"/>
                </a:lnTo>
                <a:cubicBezTo>
                  <a:pt x="821" y="21132"/>
                  <a:pt x="2562" y="21088"/>
                  <a:pt x="3189" y="20219"/>
                </a:cubicBezTo>
                <a:cubicBezTo>
                  <a:pt x="3355" y="19988"/>
                  <a:pt x="3516" y="19599"/>
                  <a:pt x="3336" y="19060"/>
                </a:cubicBezTo>
                <a:cubicBezTo>
                  <a:pt x="3030" y="18141"/>
                  <a:pt x="3071" y="17806"/>
                  <a:pt x="4399" y="17082"/>
                </a:cubicBezTo>
                <a:cubicBezTo>
                  <a:pt x="4900" y="17504"/>
                  <a:pt x="5539" y="17767"/>
                  <a:pt x="6245" y="17767"/>
                </a:cubicBezTo>
                <a:cubicBezTo>
                  <a:pt x="7042" y="17767"/>
                  <a:pt x="7762" y="17445"/>
                  <a:pt x="8284" y="16924"/>
                </a:cubicBezTo>
                <a:lnTo>
                  <a:pt x="16485" y="9592"/>
                </a:lnTo>
                <a:cubicBezTo>
                  <a:pt x="17662" y="9554"/>
                  <a:pt x="18826" y="9091"/>
                  <a:pt x="19724" y="8194"/>
                </a:cubicBezTo>
                <a:cubicBezTo>
                  <a:pt x="21600" y="6320"/>
                  <a:pt x="21600" y="3281"/>
                  <a:pt x="19724" y="1406"/>
                </a:cubicBezTo>
                <a:moveTo>
                  <a:pt x="8953" y="11504"/>
                </a:moveTo>
                <a:lnTo>
                  <a:pt x="9633" y="12183"/>
                </a:lnTo>
                <a:lnTo>
                  <a:pt x="12690" y="9807"/>
                </a:lnTo>
                <a:lnTo>
                  <a:pt x="11331" y="8449"/>
                </a:lnTo>
                <a:cubicBezTo>
                  <a:pt x="11331" y="8449"/>
                  <a:pt x="8953" y="11504"/>
                  <a:pt x="8953" y="11504"/>
                </a:cubicBezTo>
                <a:close/>
              </a:path>
            </a:pathLst>
          </a:custGeom>
          <a:solidFill>
            <a:srgbClr val="026CDF"/>
          </a:solidFill>
          <a:ln>
            <a:noFill/>
          </a:ln>
        </p:spPr>
        <p:txBody>
          <a:bodyPr anchorCtr="0" anchor="ctr" bIns="57150" lIns="57150" spcFirstLastPara="1" rIns="57150" wrap="square" tIns="57150">
            <a:noAutofit/>
          </a:bodyPr>
          <a:lstStyle/>
          <a:p>
            <a:pPr indent="0" lvl="0" marL="0" marR="0" rtl="0" algn="l">
              <a:spcBef>
                <a:spcPts val="0"/>
              </a:spcBef>
              <a:spcAft>
                <a:spcPts val="0"/>
              </a:spcAft>
              <a:buNone/>
            </a:pPr>
            <a:r>
              <a:t/>
            </a:r>
            <a:endParaRPr sz="4500">
              <a:solidFill>
                <a:schemeClr val="dk1"/>
              </a:solidFill>
              <a:latin typeface="Barlow"/>
              <a:ea typeface="Barlow"/>
              <a:cs typeface="Barlow"/>
              <a:sym typeface="Barlow"/>
            </a:endParaRPr>
          </a:p>
        </p:txBody>
      </p:sp>
      <p:sp>
        <p:nvSpPr>
          <p:cNvPr id="549" name="Google Shape;549;p35"/>
          <p:cNvSpPr/>
          <p:nvPr/>
        </p:nvSpPr>
        <p:spPr>
          <a:xfrm>
            <a:off x="20715573" y="10340976"/>
            <a:ext cx="846396" cy="846396"/>
          </a:xfrm>
          <a:custGeom>
            <a:rect b="b" l="l" r="r" t="t"/>
            <a:pathLst>
              <a:path extrusionOk="0" h="21600" w="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550" name="Google Shape;550;p35"/>
          <p:cNvSpPr txBox="1"/>
          <p:nvPr/>
        </p:nvSpPr>
        <p:spPr>
          <a:xfrm>
            <a:off x="-3225" y="0"/>
            <a:ext cx="24384000" cy="4149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descr="Image result for college students having fun at concerts" id="551" name="Google Shape;551;p35"/>
          <p:cNvPicPr preferRelativeResize="0"/>
          <p:nvPr/>
        </p:nvPicPr>
        <p:blipFill rotWithShape="1">
          <a:blip r:embed="rId4">
            <a:alphaModFix/>
          </a:blip>
          <a:srcRect b="0" l="0" r="11032" t="0"/>
          <a:stretch/>
        </p:blipFill>
        <p:spPr>
          <a:xfrm>
            <a:off x="16395075" y="973800"/>
            <a:ext cx="5774650" cy="3533725"/>
          </a:xfrm>
          <a:prstGeom prst="rect">
            <a:avLst/>
          </a:prstGeom>
          <a:noFill/>
          <a:ln>
            <a:noFill/>
          </a:ln>
          <a:effectLst>
            <a:outerShdw blurRad="57150" rotWithShape="0" algn="bl" dir="1680000" dist="76200">
              <a:srgbClr val="000000">
                <a:alpha val="75000"/>
              </a:srgbClr>
            </a:outerShdw>
          </a:effectLst>
        </p:spPr>
      </p:pic>
      <p:sp>
        <p:nvSpPr>
          <p:cNvPr id="552" name="Google Shape;552;p35"/>
          <p:cNvSpPr txBox="1"/>
          <p:nvPr/>
        </p:nvSpPr>
        <p:spPr>
          <a:xfrm>
            <a:off x="-3225" y="0"/>
            <a:ext cx="24384000" cy="4149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sp>
        <p:nvSpPr>
          <p:cNvPr id="557" name="Google Shape;557;p36"/>
          <p:cNvSpPr txBox="1"/>
          <p:nvPr>
            <p:ph type="title"/>
          </p:nvPr>
        </p:nvSpPr>
        <p:spPr>
          <a:xfrm>
            <a:off x="2517775" y="4711421"/>
            <a:ext cx="19340400" cy="3939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8800"/>
              <a:buFont typeface="Arial"/>
              <a:buNone/>
            </a:pPr>
            <a:r>
              <a:rPr lang="en-US"/>
              <a:t>The Road Map to Rap</a:t>
            </a:r>
            <a:endParaRPr/>
          </a:p>
        </p:txBody>
      </p:sp>
      <p:pic>
        <p:nvPicPr>
          <p:cNvPr descr="Image result for hip hop rap clipart" id="558" name="Google Shape;558;p36"/>
          <p:cNvPicPr preferRelativeResize="0"/>
          <p:nvPr/>
        </p:nvPicPr>
        <p:blipFill rotWithShape="1">
          <a:blip r:embed="rId3">
            <a:alphaModFix/>
          </a:blip>
          <a:srcRect b="7063" l="0" r="18120" t="0"/>
          <a:stretch/>
        </p:blipFill>
        <p:spPr>
          <a:xfrm>
            <a:off x="18848388" y="7906588"/>
            <a:ext cx="4307725" cy="4682724"/>
          </a:xfrm>
          <a:prstGeom prst="rect">
            <a:avLst/>
          </a:prstGeom>
          <a:noFill/>
          <a:ln>
            <a:noFill/>
          </a:ln>
        </p:spPr>
      </p:pic>
      <p:pic>
        <p:nvPicPr>
          <p:cNvPr descr="Image result for rap clipart" id="559" name="Google Shape;559;p36"/>
          <p:cNvPicPr preferRelativeResize="0"/>
          <p:nvPr/>
        </p:nvPicPr>
        <p:blipFill rotWithShape="1">
          <a:blip r:embed="rId4">
            <a:alphaModFix/>
          </a:blip>
          <a:srcRect b="9321" l="11402" r="0" t="0"/>
          <a:stretch/>
        </p:blipFill>
        <p:spPr>
          <a:xfrm>
            <a:off x="1341001" y="8650300"/>
            <a:ext cx="4430000" cy="39390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Google Shape;564;p37"/>
          <p:cNvSpPr txBox="1"/>
          <p:nvPr>
            <p:ph type="title"/>
          </p:nvPr>
        </p:nvSpPr>
        <p:spPr>
          <a:xfrm>
            <a:off x="1103313" y="2969236"/>
            <a:ext cx="6677100" cy="209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Arial"/>
              <a:buNone/>
            </a:pPr>
            <a:r>
              <a:rPr lang="en-US"/>
              <a:t>What Are We Proposing?</a:t>
            </a:r>
            <a:endParaRPr/>
          </a:p>
        </p:txBody>
      </p:sp>
      <p:sp>
        <p:nvSpPr>
          <p:cNvPr id="565" name="Google Shape;565;p37"/>
          <p:cNvSpPr txBox="1"/>
          <p:nvPr>
            <p:ph idx="11" type="ftr"/>
          </p:nvPr>
        </p:nvSpPr>
        <p:spPr>
          <a:xfrm>
            <a:off x="19193436" y="12716501"/>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latin typeface="Arial"/>
                <a:ea typeface="Arial"/>
                <a:cs typeface="Arial"/>
                <a:sym typeface="Arial"/>
              </a:rPr>
              <a:t>Ticketmaster</a:t>
            </a:r>
            <a:r>
              <a:rPr lang="en-US"/>
              <a:t> confidential. Do not distribute.</a:t>
            </a:r>
            <a:endParaRPr/>
          </a:p>
        </p:txBody>
      </p:sp>
      <p:sp>
        <p:nvSpPr>
          <p:cNvPr id="566" name="Google Shape;566;p37"/>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67" name="Google Shape;567;p37"/>
          <p:cNvSpPr txBox="1"/>
          <p:nvPr>
            <p:ph idx="1" type="body"/>
          </p:nvPr>
        </p:nvSpPr>
        <p:spPr>
          <a:xfrm>
            <a:off x="1103312" y="2458061"/>
            <a:ext cx="6677100" cy="51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2"/>
              </a:buClr>
              <a:buSzPts val="2200"/>
              <a:buNone/>
            </a:pPr>
            <a:r>
              <a:rPr lang="en-US"/>
              <a:t>MEGARAP</a:t>
            </a:r>
            <a:endParaRPr/>
          </a:p>
        </p:txBody>
      </p:sp>
      <p:sp>
        <p:nvSpPr>
          <p:cNvPr id="568" name="Google Shape;568;p37"/>
          <p:cNvSpPr txBox="1"/>
          <p:nvPr>
            <p:ph idx="2" type="body"/>
          </p:nvPr>
        </p:nvSpPr>
        <p:spPr>
          <a:xfrm>
            <a:off x="2517775" y="6525700"/>
            <a:ext cx="6500700" cy="954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600"/>
              <a:t>One package price for multiple shows </a:t>
            </a:r>
            <a:endParaRPr sz="2600"/>
          </a:p>
        </p:txBody>
      </p:sp>
      <p:sp>
        <p:nvSpPr>
          <p:cNvPr id="569" name="Google Shape;569;p37"/>
          <p:cNvSpPr/>
          <p:nvPr/>
        </p:nvSpPr>
        <p:spPr>
          <a:xfrm>
            <a:off x="1391875" y="6380750"/>
            <a:ext cx="894996" cy="847314"/>
          </a:xfrm>
          <a:custGeom>
            <a:rect b="b" l="l" r="r" t="t"/>
            <a:pathLst>
              <a:path extrusionOk="0" h="21600" w="21600">
                <a:moveTo>
                  <a:pt x="11291" y="17673"/>
                </a:moveTo>
                <a:cubicBezTo>
                  <a:pt x="11562" y="17673"/>
                  <a:pt x="11782" y="17453"/>
                  <a:pt x="11782" y="17182"/>
                </a:cubicBezTo>
                <a:cubicBezTo>
                  <a:pt x="11782" y="16911"/>
                  <a:pt x="11562" y="16691"/>
                  <a:pt x="11291" y="16691"/>
                </a:cubicBezTo>
                <a:cubicBezTo>
                  <a:pt x="11020" y="16691"/>
                  <a:pt x="10800" y="16911"/>
                  <a:pt x="10800" y="17182"/>
                </a:cubicBezTo>
                <a:cubicBezTo>
                  <a:pt x="10800" y="17453"/>
                  <a:pt x="11020" y="17673"/>
                  <a:pt x="11291" y="17673"/>
                </a:cubicBezTo>
                <a:moveTo>
                  <a:pt x="17673" y="18655"/>
                </a:moveTo>
                <a:lnTo>
                  <a:pt x="13745" y="18655"/>
                </a:lnTo>
                <a:lnTo>
                  <a:pt x="13745" y="12273"/>
                </a:lnTo>
                <a:cubicBezTo>
                  <a:pt x="13745" y="12002"/>
                  <a:pt x="13525" y="11782"/>
                  <a:pt x="13255" y="11782"/>
                </a:cubicBezTo>
                <a:lnTo>
                  <a:pt x="8345" y="11782"/>
                </a:lnTo>
                <a:cubicBezTo>
                  <a:pt x="8075" y="11782"/>
                  <a:pt x="7855" y="12002"/>
                  <a:pt x="7855" y="12273"/>
                </a:cubicBezTo>
                <a:lnTo>
                  <a:pt x="7855" y="18655"/>
                </a:lnTo>
                <a:lnTo>
                  <a:pt x="3927" y="18655"/>
                </a:lnTo>
                <a:lnTo>
                  <a:pt x="3927" y="8058"/>
                </a:lnTo>
                <a:lnTo>
                  <a:pt x="10800" y="1185"/>
                </a:lnTo>
                <a:lnTo>
                  <a:pt x="17673" y="8058"/>
                </a:lnTo>
                <a:cubicBezTo>
                  <a:pt x="17673" y="8058"/>
                  <a:pt x="17673" y="18655"/>
                  <a:pt x="17673" y="18655"/>
                </a:cubicBezTo>
                <a:close/>
                <a:moveTo>
                  <a:pt x="17673" y="20618"/>
                </a:moveTo>
                <a:lnTo>
                  <a:pt x="13745" y="20618"/>
                </a:lnTo>
                <a:lnTo>
                  <a:pt x="13745" y="19636"/>
                </a:lnTo>
                <a:lnTo>
                  <a:pt x="17673" y="19636"/>
                </a:lnTo>
                <a:cubicBezTo>
                  <a:pt x="17673" y="19636"/>
                  <a:pt x="17673" y="20618"/>
                  <a:pt x="17673" y="20618"/>
                </a:cubicBezTo>
                <a:close/>
                <a:moveTo>
                  <a:pt x="12764" y="20618"/>
                </a:moveTo>
                <a:lnTo>
                  <a:pt x="8836" y="20618"/>
                </a:lnTo>
                <a:lnTo>
                  <a:pt x="8836" y="12764"/>
                </a:lnTo>
                <a:lnTo>
                  <a:pt x="12764" y="12764"/>
                </a:lnTo>
                <a:cubicBezTo>
                  <a:pt x="12764" y="12764"/>
                  <a:pt x="12764" y="20618"/>
                  <a:pt x="12764" y="20618"/>
                </a:cubicBezTo>
                <a:close/>
                <a:moveTo>
                  <a:pt x="7855" y="20618"/>
                </a:moveTo>
                <a:lnTo>
                  <a:pt x="3927" y="20618"/>
                </a:lnTo>
                <a:lnTo>
                  <a:pt x="3927" y="19636"/>
                </a:lnTo>
                <a:lnTo>
                  <a:pt x="7855" y="19636"/>
                </a:lnTo>
                <a:cubicBezTo>
                  <a:pt x="7855" y="19636"/>
                  <a:pt x="7855" y="20618"/>
                  <a:pt x="7855" y="20618"/>
                </a:cubicBezTo>
                <a:close/>
                <a:moveTo>
                  <a:pt x="14727" y="1964"/>
                </a:moveTo>
                <a:lnTo>
                  <a:pt x="16691" y="1964"/>
                </a:lnTo>
                <a:lnTo>
                  <a:pt x="16691" y="5688"/>
                </a:lnTo>
                <a:lnTo>
                  <a:pt x="14727" y="3724"/>
                </a:lnTo>
                <a:cubicBezTo>
                  <a:pt x="14727" y="3724"/>
                  <a:pt x="14727" y="1964"/>
                  <a:pt x="14727" y="1964"/>
                </a:cubicBezTo>
                <a:close/>
                <a:moveTo>
                  <a:pt x="21456" y="10453"/>
                </a:moveTo>
                <a:lnTo>
                  <a:pt x="17673" y="6670"/>
                </a:lnTo>
                <a:lnTo>
                  <a:pt x="17673" y="1473"/>
                </a:lnTo>
                <a:cubicBezTo>
                  <a:pt x="17673" y="1202"/>
                  <a:pt x="17453" y="982"/>
                  <a:pt x="17182" y="982"/>
                </a:cubicBezTo>
                <a:lnTo>
                  <a:pt x="14236" y="982"/>
                </a:lnTo>
                <a:cubicBezTo>
                  <a:pt x="13966" y="982"/>
                  <a:pt x="13745" y="1202"/>
                  <a:pt x="13745" y="1473"/>
                </a:cubicBezTo>
                <a:lnTo>
                  <a:pt x="13745" y="2742"/>
                </a:lnTo>
                <a:lnTo>
                  <a:pt x="11147" y="144"/>
                </a:lnTo>
                <a:cubicBezTo>
                  <a:pt x="11058" y="55"/>
                  <a:pt x="10935" y="0"/>
                  <a:pt x="10800" y="0"/>
                </a:cubicBezTo>
                <a:cubicBezTo>
                  <a:pt x="10665" y="0"/>
                  <a:pt x="10542" y="55"/>
                  <a:pt x="10453" y="144"/>
                </a:cubicBezTo>
                <a:lnTo>
                  <a:pt x="144" y="10453"/>
                </a:lnTo>
                <a:cubicBezTo>
                  <a:pt x="55" y="10542"/>
                  <a:pt x="0" y="10665"/>
                  <a:pt x="0" y="10800"/>
                </a:cubicBezTo>
                <a:cubicBezTo>
                  <a:pt x="0" y="11072"/>
                  <a:pt x="220" y="11291"/>
                  <a:pt x="491" y="11291"/>
                </a:cubicBezTo>
                <a:cubicBezTo>
                  <a:pt x="626" y="11291"/>
                  <a:pt x="749" y="11236"/>
                  <a:pt x="838" y="11147"/>
                </a:cubicBezTo>
                <a:lnTo>
                  <a:pt x="2945" y="9040"/>
                </a:lnTo>
                <a:lnTo>
                  <a:pt x="2945" y="21109"/>
                </a:lnTo>
                <a:cubicBezTo>
                  <a:pt x="2945" y="21381"/>
                  <a:pt x="3166" y="21600"/>
                  <a:pt x="3436" y="21600"/>
                </a:cubicBezTo>
                <a:lnTo>
                  <a:pt x="18164" y="21600"/>
                </a:lnTo>
                <a:cubicBezTo>
                  <a:pt x="18434" y="21600"/>
                  <a:pt x="18655" y="21381"/>
                  <a:pt x="18655" y="21109"/>
                </a:cubicBezTo>
                <a:lnTo>
                  <a:pt x="18655" y="9040"/>
                </a:lnTo>
                <a:lnTo>
                  <a:pt x="20762" y="11147"/>
                </a:lnTo>
                <a:cubicBezTo>
                  <a:pt x="20851" y="11236"/>
                  <a:pt x="20974" y="11291"/>
                  <a:pt x="21109" y="11291"/>
                </a:cubicBezTo>
                <a:cubicBezTo>
                  <a:pt x="21380" y="11291"/>
                  <a:pt x="21600" y="11072"/>
                  <a:pt x="21600" y="10800"/>
                </a:cubicBezTo>
                <a:cubicBezTo>
                  <a:pt x="21600" y="10665"/>
                  <a:pt x="21545" y="10542"/>
                  <a:pt x="21456" y="10453"/>
                </a:cubicBezTo>
              </a:path>
            </a:pathLst>
          </a:custGeom>
          <a:solidFill>
            <a:srgbClr val="FFFFF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1" sz="6000">
              <a:solidFill>
                <a:schemeClr val="dk1"/>
              </a:solidFill>
              <a:latin typeface="Barlow"/>
              <a:ea typeface="Barlow"/>
              <a:cs typeface="Barlow"/>
              <a:sym typeface="Barlow"/>
            </a:endParaRPr>
          </a:p>
        </p:txBody>
      </p:sp>
      <p:sp>
        <p:nvSpPr>
          <p:cNvPr id="570" name="Google Shape;570;p37"/>
          <p:cNvSpPr/>
          <p:nvPr/>
        </p:nvSpPr>
        <p:spPr>
          <a:xfrm>
            <a:off x="1391901" y="7802975"/>
            <a:ext cx="821124" cy="847314"/>
          </a:xfrm>
          <a:custGeom>
            <a:rect b="b" l="l" r="r" t="t"/>
            <a:pathLst>
              <a:path extrusionOk="0" h="21600" w="21600">
                <a:moveTo>
                  <a:pt x="20400" y="19636"/>
                </a:moveTo>
                <a:cubicBezTo>
                  <a:pt x="20400" y="20178"/>
                  <a:pt x="19862" y="20617"/>
                  <a:pt x="19200" y="20617"/>
                </a:cubicBezTo>
                <a:lnTo>
                  <a:pt x="6000" y="20617"/>
                </a:lnTo>
                <a:lnTo>
                  <a:pt x="6000" y="982"/>
                </a:lnTo>
                <a:lnTo>
                  <a:pt x="13200" y="982"/>
                </a:lnTo>
                <a:lnTo>
                  <a:pt x="13200" y="6872"/>
                </a:lnTo>
                <a:lnTo>
                  <a:pt x="15600" y="4909"/>
                </a:lnTo>
                <a:lnTo>
                  <a:pt x="18000" y="6872"/>
                </a:lnTo>
                <a:lnTo>
                  <a:pt x="18000" y="982"/>
                </a:lnTo>
                <a:lnTo>
                  <a:pt x="19200" y="982"/>
                </a:lnTo>
                <a:cubicBezTo>
                  <a:pt x="19862" y="982"/>
                  <a:pt x="20400" y="1422"/>
                  <a:pt x="20400" y="1964"/>
                </a:cubicBezTo>
                <a:cubicBezTo>
                  <a:pt x="20400" y="1964"/>
                  <a:pt x="20400" y="19636"/>
                  <a:pt x="20400" y="19636"/>
                </a:cubicBezTo>
                <a:close/>
                <a:moveTo>
                  <a:pt x="4800" y="20617"/>
                </a:moveTo>
                <a:lnTo>
                  <a:pt x="2400" y="20617"/>
                </a:lnTo>
                <a:cubicBezTo>
                  <a:pt x="1738" y="20617"/>
                  <a:pt x="1200" y="20178"/>
                  <a:pt x="1200" y="19636"/>
                </a:cubicBezTo>
                <a:lnTo>
                  <a:pt x="1200" y="1964"/>
                </a:lnTo>
                <a:cubicBezTo>
                  <a:pt x="1200" y="1422"/>
                  <a:pt x="1738" y="982"/>
                  <a:pt x="2400" y="982"/>
                </a:cubicBezTo>
                <a:lnTo>
                  <a:pt x="4800" y="982"/>
                </a:lnTo>
                <a:cubicBezTo>
                  <a:pt x="4800" y="982"/>
                  <a:pt x="4800" y="20617"/>
                  <a:pt x="4800" y="20617"/>
                </a:cubicBezTo>
                <a:close/>
                <a:moveTo>
                  <a:pt x="14400" y="982"/>
                </a:moveTo>
                <a:lnTo>
                  <a:pt x="16800" y="982"/>
                </a:lnTo>
                <a:lnTo>
                  <a:pt x="16800" y="4418"/>
                </a:lnTo>
                <a:lnTo>
                  <a:pt x="15600" y="3436"/>
                </a:lnTo>
                <a:lnTo>
                  <a:pt x="14400" y="4418"/>
                </a:lnTo>
                <a:cubicBezTo>
                  <a:pt x="14400" y="4418"/>
                  <a:pt x="14400" y="982"/>
                  <a:pt x="14400" y="982"/>
                </a:cubicBezTo>
                <a:close/>
                <a:moveTo>
                  <a:pt x="19200" y="0"/>
                </a:moveTo>
                <a:lnTo>
                  <a:pt x="2400" y="0"/>
                </a:lnTo>
                <a:cubicBezTo>
                  <a:pt x="1075" y="0"/>
                  <a:pt x="0" y="879"/>
                  <a:pt x="0" y="1964"/>
                </a:cubicBezTo>
                <a:lnTo>
                  <a:pt x="0" y="19636"/>
                </a:lnTo>
                <a:cubicBezTo>
                  <a:pt x="0" y="20720"/>
                  <a:pt x="1075" y="21600"/>
                  <a:pt x="2400" y="21600"/>
                </a:cubicBezTo>
                <a:lnTo>
                  <a:pt x="19200" y="21600"/>
                </a:lnTo>
                <a:cubicBezTo>
                  <a:pt x="20525" y="21600"/>
                  <a:pt x="21600" y="20720"/>
                  <a:pt x="21600" y="19636"/>
                </a:cubicBezTo>
                <a:lnTo>
                  <a:pt x="21600" y="1964"/>
                </a:lnTo>
                <a:cubicBezTo>
                  <a:pt x="21600" y="879"/>
                  <a:pt x="20525" y="0"/>
                  <a:pt x="19200" y="0"/>
                </a:cubicBezTo>
              </a:path>
            </a:pathLst>
          </a:custGeom>
          <a:solidFill>
            <a:srgbClr val="FFFFF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1" sz="6000">
              <a:solidFill>
                <a:schemeClr val="dk1"/>
              </a:solidFill>
              <a:latin typeface="Barlow"/>
              <a:ea typeface="Barlow"/>
              <a:cs typeface="Barlow"/>
              <a:sym typeface="Barlow"/>
            </a:endParaRPr>
          </a:p>
        </p:txBody>
      </p:sp>
      <p:sp>
        <p:nvSpPr>
          <p:cNvPr id="571" name="Google Shape;571;p37"/>
          <p:cNvSpPr txBox="1"/>
          <p:nvPr>
            <p:ph idx="2" type="body"/>
          </p:nvPr>
        </p:nvSpPr>
        <p:spPr>
          <a:xfrm>
            <a:off x="2517775" y="7875463"/>
            <a:ext cx="6500700" cy="954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600"/>
              <a:t>Hip-Hop/R&amp;B is Ideal for Packaging </a:t>
            </a:r>
            <a:endParaRPr sz="2600"/>
          </a:p>
        </p:txBody>
      </p:sp>
      <p:sp>
        <p:nvSpPr>
          <p:cNvPr id="572" name="Google Shape;572;p37"/>
          <p:cNvSpPr/>
          <p:nvPr/>
        </p:nvSpPr>
        <p:spPr>
          <a:xfrm>
            <a:off x="1391875" y="9020175"/>
            <a:ext cx="821124" cy="847314"/>
          </a:xfrm>
          <a:custGeom>
            <a:rect b="b" l="l" r="r" t="t"/>
            <a:pathLst>
              <a:path extrusionOk="0" h="21600" w="21600">
                <a:moveTo>
                  <a:pt x="10800" y="20618"/>
                </a:moveTo>
                <a:cubicBezTo>
                  <a:pt x="5377" y="20618"/>
                  <a:pt x="982" y="16223"/>
                  <a:pt x="982" y="10800"/>
                </a:cubicBezTo>
                <a:cubicBezTo>
                  <a:pt x="982" y="5377"/>
                  <a:pt x="5377" y="982"/>
                  <a:pt x="10800" y="982"/>
                </a:cubicBezTo>
                <a:cubicBezTo>
                  <a:pt x="16223" y="982"/>
                  <a:pt x="20618" y="5377"/>
                  <a:pt x="20618" y="10800"/>
                </a:cubicBezTo>
                <a:cubicBezTo>
                  <a:pt x="20618" y="16223"/>
                  <a:pt x="16223" y="20618"/>
                  <a:pt x="10800" y="20618"/>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moveTo>
                  <a:pt x="14236" y="16752"/>
                </a:moveTo>
                <a:cubicBezTo>
                  <a:pt x="14001" y="16887"/>
                  <a:pt x="13921" y="17188"/>
                  <a:pt x="14057" y="17422"/>
                </a:cubicBezTo>
                <a:cubicBezTo>
                  <a:pt x="14192" y="17658"/>
                  <a:pt x="14493" y="17738"/>
                  <a:pt x="14727" y="17602"/>
                </a:cubicBezTo>
                <a:cubicBezTo>
                  <a:pt x="14962" y="17467"/>
                  <a:pt x="15042" y="17167"/>
                  <a:pt x="14907" y="16932"/>
                </a:cubicBezTo>
                <a:cubicBezTo>
                  <a:pt x="14771" y="16697"/>
                  <a:pt x="14472" y="16617"/>
                  <a:pt x="14236" y="16752"/>
                </a:cubicBezTo>
                <a:moveTo>
                  <a:pt x="10800" y="11782"/>
                </a:moveTo>
                <a:cubicBezTo>
                  <a:pt x="10258" y="11782"/>
                  <a:pt x="9818" y="11342"/>
                  <a:pt x="9818" y="10800"/>
                </a:cubicBezTo>
                <a:cubicBezTo>
                  <a:pt x="9818" y="10258"/>
                  <a:pt x="10258" y="9818"/>
                  <a:pt x="10800" y="9818"/>
                </a:cubicBezTo>
                <a:cubicBezTo>
                  <a:pt x="11342" y="9818"/>
                  <a:pt x="11782" y="10258"/>
                  <a:pt x="11782" y="10800"/>
                </a:cubicBezTo>
                <a:cubicBezTo>
                  <a:pt x="11782" y="11342"/>
                  <a:pt x="11342" y="11782"/>
                  <a:pt x="10800" y="11782"/>
                </a:cubicBezTo>
                <a:moveTo>
                  <a:pt x="15218" y="10309"/>
                </a:moveTo>
                <a:lnTo>
                  <a:pt x="12694" y="10309"/>
                </a:lnTo>
                <a:cubicBezTo>
                  <a:pt x="12515" y="9624"/>
                  <a:pt x="11978" y="9084"/>
                  <a:pt x="11291" y="8906"/>
                </a:cubicBezTo>
                <a:lnTo>
                  <a:pt x="11291" y="3436"/>
                </a:lnTo>
                <a:cubicBezTo>
                  <a:pt x="11291" y="3166"/>
                  <a:pt x="11071" y="2945"/>
                  <a:pt x="10800" y="2945"/>
                </a:cubicBezTo>
                <a:cubicBezTo>
                  <a:pt x="10529" y="2945"/>
                  <a:pt x="10309" y="3166"/>
                  <a:pt x="10309" y="3436"/>
                </a:cubicBezTo>
                <a:lnTo>
                  <a:pt x="10309" y="8906"/>
                </a:lnTo>
                <a:cubicBezTo>
                  <a:pt x="9464" y="9125"/>
                  <a:pt x="8836" y="9886"/>
                  <a:pt x="8836" y="10800"/>
                </a:cubicBezTo>
                <a:cubicBezTo>
                  <a:pt x="8836" y="11885"/>
                  <a:pt x="9716" y="12764"/>
                  <a:pt x="10800" y="12764"/>
                </a:cubicBezTo>
                <a:cubicBezTo>
                  <a:pt x="11714" y="12764"/>
                  <a:pt x="12476" y="12137"/>
                  <a:pt x="12694" y="11291"/>
                </a:cubicBezTo>
                <a:lnTo>
                  <a:pt x="15218" y="11291"/>
                </a:lnTo>
                <a:cubicBezTo>
                  <a:pt x="15489" y="11291"/>
                  <a:pt x="15709" y="11072"/>
                  <a:pt x="15709" y="10800"/>
                </a:cubicBezTo>
                <a:cubicBezTo>
                  <a:pt x="15709" y="10529"/>
                  <a:pt x="15489" y="10309"/>
                  <a:pt x="15218" y="10309"/>
                </a:cubicBezTo>
                <a:moveTo>
                  <a:pt x="16932" y="6693"/>
                </a:moveTo>
                <a:cubicBezTo>
                  <a:pt x="16697" y="6829"/>
                  <a:pt x="16616" y="7129"/>
                  <a:pt x="16752" y="7364"/>
                </a:cubicBezTo>
                <a:cubicBezTo>
                  <a:pt x="16887" y="7599"/>
                  <a:pt x="17188" y="7679"/>
                  <a:pt x="17422" y="7543"/>
                </a:cubicBezTo>
                <a:cubicBezTo>
                  <a:pt x="17657" y="7408"/>
                  <a:pt x="17737" y="7108"/>
                  <a:pt x="17602" y="6873"/>
                </a:cubicBezTo>
                <a:cubicBezTo>
                  <a:pt x="17467" y="6638"/>
                  <a:pt x="17166" y="6557"/>
                  <a:pt x="16932" y="6693"/>
                </a:cubicBezTo>
                <a:moveTo>
                  <a:pt x="10800" y="17673"/>
                </a:moveTo>
                <a:cubicBezTo>
                  <a:pt x="10529" y="17673"/>
                  <a:pt x="10309" y="17893"/>
                  <a:pt x="10309" y="18164"/>
                </a:cubicBezTo>
                <a:cubicBezTo>
                  <a:pt x="10309" y="18435"/>
                  <a:pt x="10529" y="18655"/>
                  <a:pt x="10800" y="18655"/>
                </a:cubicBezTo>
                <a:cubicBezTo>
                  <a:pt x="11071" y="18655"/>
                  <a:pt x="11291" y="18435"/>
                  <a:pt x="11291" y="18164"/>
                </a:cubicBezTo>
                <a:cubicBezTo>
                  <a:pt x="11291" y="17893"/>
                  <a:pt x="11071" y="17673"/>
                  <a:pt x="10800" y="17673"/>
                </a:cubicBezTo>
                <a:moveTo>
                  <a:pt x="17422" y="14057"/>
                </a:moveTo>
                <a:cubicBezTo>
                  <a:pt x="17188" y="13921"/>
                  <a:pt x="16887" y="14001"/>
                  <a:pt x="16752" y="14236"/>
                </a:cubicBezTo>
                <a:cubicBezTo>
                  <a:pt x="16616" y="14472"/>
                  <a:pt x="16697" y="14772"/>
                  <a:pt x="16932" y="14907"/>
                </a:cubicBezTo>
                <a:cubicBezTo>
                  <a:pt x="17166" y="15043"/>
                  <a:pt x="17467" y="14962"/>
                  <a:pt x="17602" y="14727"/>
                </a:cubicBezTo>
                <a:cubicBezTo>
                  <a:pt x="17737" y="14492"/>
                  <a:pt x="17657" y="14192"/>
                  <a:pt x="17422" y="14057"/>
                </a:cubicBezTo>
                <a:moveTo>
                  <a:pt x="4668" y="6693"/>
                </a:moveTo>
                <a:cubicBezTo>
                  <a:pt x="4433" y="6557"/>
                  <a:pt x="4133" y="6638"/>
                  <a:pt x="3998" y="6873"/>
                </a:cubicBezTo>
                <a:cubicBezTo>
                  <a:pt x="3863" y="7108"/>
                  <a:pt x="3942" y="7408"/>
                  <a:pt x="4178" y="7543"/>
                </a:cubicBezTo>
                <a:cubicBezTo>
                  <a:pt x="4412" y="7679"/>
                  <a:pt x="4713" y="7599"/>
                  <a:pt x="4848" y="7364"/>
                </a:cubicBezTo>
                <a:cubicBezTo>
                  <a:pt x="4984" y="7129"/>
                  <a:pt x="4903" y="6829"/>
                  <a:pt x="4668" y="6693"/>
                </a:cubicBezTo>
                <a:moveTo>
                  <a:pt x="14236" y="4848"/>
                </a:moveTo>
                <a:cubicBezTo>
                  <a:pt x="14472" y="4984"/>
                  <a:pt x="14771" y="4903"/>
                  <a:pt x="14907" y="4669"/>
                </a:cubicBezTo>
                <a:cubicBezTo>
                  <a:pt x="15042" y="4434"/>
                  <a:pt x="14962" y="4134"/>
                  <a:pt x="14727" y="3998"/>
                </a:cubicBezTo>
                <a:cubicBezTo>
                  <a:pt x="14493" y="3863"/>
                  <a:pt x="14192" y="3943"/>
                  <a:pt x="14057" y="4178"/>
                </a:cubicBezTo>
                <a:cubicBezTo>
                  <a:pt x="13921" y="4412"/>
                  <a:pt x="14001" y="4713"/>
                  <a:pt x="14236" y="4848"/>
                </a:cubicBezTo>
                <a:moveTo>
                  <a:pt x="3436" y="10309"/>
                </a:moveTo>
                <a:cubicBezTo>
                  <a:pt x="3166" y="10309"/>
                  <a:pt x="2945" y="10529"/>
                  <a:pt x="2945" y="10800"/>
                </a:cubicBezTo>
                <a:cubicBezTo>
                  <a:pt x="2945" y="11072"/>
                  <a:pt x="3166" y="11291"/>
                  <a:pt x="3436" y="11291"/>
                </a:cubicBezTo>
                <a:cubicBezTo>
                  <a:pt x="3707" y="11291"/>
                  <a:pt x="3927" y="11072"/>
                  <a:pt x="3927" y="10800"/>
                </a:cubicBezTo>
                <a:cubicBezTo>
                  <a:pt x="3927" y="10529"/>
                  <a:pt x="3707" y="10309"/>
                  <a:pt x="3436" y="10309"/>
                </a:cubicBezTo>
                <a:moveTo>
                  <a:pt x="6873" y="3998"/>
                </a:moveTo>
                <a:cubicBezTo>
                  <a:pt x="6638" y="4134"/>
                  <a:pt x="6558" y="4434"/>
                  <a:pt x="6693" y="4669"/>
                </a:cubicBezTo>
                <a:cubicBezTo>
                  <a:pt x="6829" y="4903"/>
                  <a:pt x="7129" y="4984"/>
                  <a:pt x="7364" y="4848"/>
                </a:cubicBezTo>
                <a:cubicBezTo>
                  <a:pt x="7599" y="4713"/>
                  <a:pt x="7679" y="4412"/>
                  <a:pt x="7543" y="4178"/>
                </a:cubicBezTo>
                <a:cubicBezTo>
                  <a:pt x="7408" y="3943"/>
                  <a:pt x="7108" y="3863"/>
                  <a:pt x="6873" y="3998"/>
                </a:cubicBezTo>
                <a:moveTo>
                  <a:pt x="4178" y="14057"/>
                </a:moveTo>
                <a:cubicBezTo>
                  <a:pt x="3942" y="14192"/>
                  <a:pt x="3863" y="14492"/>
                  <a:pt x="3998" y="14727"/>
                </a:cubicBezTo>
                <a:cubicBezTo>
                  <a:pt x="4133" y="14962"/>
                  <a:pt x="4433" y="15043"/>
                  <a:pt x="4668" y="14907"/>
                </a:cubicBezTo>
                <a:cubicBezTo>
                  <a:pt x="4903" y="14772"/>
                  <a:pt x="4984" y="14472"/>
                  <a:pt x="4848" y="14236"/>
                </a:cubicBezTo>
                <a:cubicBezTo>
                  <a:pt x="4713" y="14001"/>
                  <a:pt x="4412" y="13921"/>
                  <a:pt x="4178" y="14057"/>
                </a:cubicBezTo>
                <a:moveTo>
                  <a:pt x="7364" y="16752"/>
                </a:moveTo>
                <a:cubicBezTo>
                  <a:pt x="7129" y="16617"/>
                  <a:pt x="6829" y="16697"/>
                  <a:pt x="6693" y="16932"/>
                </a:cubicBezTo>
                <a:cubicBezTo>
                  <a:pt x="6558" y="17167"/>
                  <a:pt x="6638" y="17467"/>
                  <a:pt x="6873" y="17602"/>
                </a:cubicBezTo>
                <a:cubicBezTo>
                  <a:pt x="7108" y="17738"/>
                  <a:pt x="7408" y="17658"/>
                  <a:pt x="7543" y="17422"/>
                </a:cubicBezTo>
                <a:cubicBezTo>
                  <a:pt x="7679" y="17188"/>
                  <a:pt x="7599" y="16887"/>
                  <a:pt x="7364" y="16752"/>
                </a:cubicBezTo>
                <a:moveTo>
                  <a:pt x="18164" y="10309"/>
                </a:moveTo>
                <a:cubicBezTo>
                  <a:pt x="17893" y="10309"/>
                  <a:pt x="17673" y="10529"/>
                  <a:pt x="17673" y="10800"/>
                </a:cubicBezTo>
                <a:cubicBezTo>
                  <a:pt x="17673" y="11072"/>
                  <a:pt x="17893" y="11291"/>
                  <a:pt x="18164" y="11291"/>
                </a:cubicBezTo>
                <a:cubicBezTo>
                  <a:pt x="18434" y="11291"/>
                  <a:pt x="18655" y="11072"/>
                  <a:pt x="18655" y="10800"/>
                </a:cubicBezTo>
                <a:cubicBezTo>
                  <a:pt x="18655" y="10529"/>
                  <a:pt x="18434" y="10309"/>
                  <a:pt x="18164" y="10309"/>
                </a:cubicBezTo>
              </a:path>
            </a:pathLst>
          </a:custGeom>
          <a:solidFill>
            <a:srgbClr val="FFFFF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sz="6000">
              <a:solidFill>
                <a:schemeClr val="dk1"/>
              </a:solidFill>
              <a:latin typeface="Barlow"/>
              <a:ea typeface="Barlow"/>
              <a:cs typeface="Barlow"/>
              <a:sym typeface="Barlow"/>
            </a:endParaRPr>
          </a:p>
        </p:txBody>
      </p:sp>
      <p:sp>
        <p:nvSpPr>
          <p:cNvPr id="573" name="Google Shape;573;p37"/>
          <p:cNvSpPr txBox="1"/>
          <p:nvPr>
            <p:ph idx="2" type="body"/>
          </p:nvPr>
        </p:nvSpPr>
        <p:spPr>
          <a:xfrm>
            <a:off x="2517775" y="9225238"/>
            <a:ext cx="6500700" cy="9546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None/>
            </a:pPr>
            <a:r>
              <a:rPr lang="en-US" sz="2600"/>
              <a:t>Why and How?</a:t>
            </a:r>
            <a:endParaRPr sz="2600"/>
          </a:p>
        </p:txBody>
      </p:sp>
      <p:pic>
        <p:nvPicPr>
          <p:cNvPr id="574" name="Google Shape;574;p37"/>
          <p:cNvPicPr preferRelativeResize="0"/>
          <p:nvPr/>
        </p:nvPicPr>
        <p:blipFill>
          <a:blip r:embed="rId3">
            <a:alphaModFix/>
          </a:blip>
          <a:stretch>
            <a:fillRect/>
          </a:stretch>
        </p:blipFill>
        <p:spPr>
          <a:xfrm>
            <a:off x="10964875" y="2701975"/>
            <a:ext cx="11037400" cy="77986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9" name="Shape 579"/>
        <p:cNvGrpSpPr/>
        <p:nvPr/>
      </p:nvGrpSpPr>
      <p:grpSpPr>
        <a:xfrm>
          <a:off x="0" y="0"/>
          <a:ext cx="0" cy="0"/>
          <a:chOff x="0" y="0"/>
          <a:chExt cx="0" cy="0"/>
        </a:xfrm>
      </p:grpSpPr>
      <p:sp>
        <p:nvSpPr>
          <p:cNvPr id="580" name="Google Shape;580;p38"/>
          <p:cNvSpPr txBox="1"/>
          <p:nvPr>
            <p:ph idx="12" type="sldNum"/>
          </p:nvPr>
        </p:nvSpPr>
        <p:spPr>
          <a:xfrm>
            <a:off x="22951608" y="12343746"/>
            <a:ext cx="1109700" cy="111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81" name="Google Shape;581;p38"/>
          <p:cNvSpPr txBox="1"/>
          <p:nvPr>
            <p:ph idx="4294967295" type="title"/>
          </p:nvPr>
        </p:nvSpPr>
        <p:spPr>
          <a:xfrm>
            <a:off x="1542100" y="1867175"/>
            <a:ext cx="9644400" cy="1113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SzPts val="5400"/>
              <a:buFont typeface="Arial"/>
              <a:buNone/>
            </a:pPr>
            <a:r>
              <a:rPr lang="en-US" sz="5400">
                <a:solidFill>
                  <a:srgbClr val="000000"/>
                </a:solidFill>
              </a:rPr>
              <a:t>Why Rap?</a:t>
            </a:r>
            <a:endParaRPr>
              <a:solidFill>
                <a:srgbClr val="000000"/>
              </a:solidFill>
            </a:endParaRPr>
          </a:p>
          <a:p>
            <a:pPr indent="0" lvl="0" marL="0" rtl="0" algn="l">
              <a:lnSpc>
                <a:spcPct val="90000"/>
              </a:lnSpc>
              <a:spcBef>
                <a:spcPts val="0"/>
              </a:spcBef>
              <a:spcAft>
                <a:spcPts val="0"/>
              </a:spcAft>
              <a:buClr>
                <a:schemeClr val="dk1"/>
              </a:buClr>
              <a:buSzPts val="6000"/>
              <a:buFont typeface="Arial"/>
              <a:buNone/>
            </a:pPr>
            <a:r>
              <a:t/>
            </a:r>
            <a:endParaRPr>
              <a:solidFill>
                <a:srgbClr val="000000"/>
              </a:solidFill>
            </a:endParaRPr>
          </a:p>
        </p:txBody>
      </p:sp>
      <p:sp>
        <p:nvSpPr>
          <p:cNvPr id="582" name="Google Shape;582;p38"/>
          <p:cNvSpPr txBox="1"/>
          <p:nvPr>
            <p:ph idx="11" type="ftr"/>
          </p:nvPr>
        </p:nvSpPr>
        <p:spPr>
          <a:xfrm>
            <a:off x="19193436" y="12920980"/>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a:t>
            </a:r>
            <a:r>
              <a:rPr lang="en-US">
                <a:latin typeface="Arial"/>
                <a:ea typeface="Arial"/>
                <a:cs typeface="Arial"/>
                <a:sym typeface="Arial"/>
              </a:rPr>
              <a:t>confidential</a:t>
            </a:r>
            <a:r>
              <a:rPr lang="en-US"/>
              <a:t>. Do not distribute.</a:t>
            </a:r>
            <a:endParaRPr/>
          </a:p>
        </p:txBody>
      </p:sp>
      <p:sp>
        <p:nvSpPr>
          <p:cNvPr id="583" name="Google Shape;583;p38"/>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584" name="Google Shape;584;p38"/>
          <p:cNvSpPr txBox="1"/>
          <p:nvPr>
            <p:ph idx="4294967295" type="body"/>
          </p:nvPr>
        </p:nvSpPr>
        <p:spPr>
          <a:xfrm>
            <a:off x="12708586" y="4018325"/>
            <a:ext cx="4234200" cy="3681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sz="2000">
              <a:solidFill>
                <a:srgbClr val="595959"/>
              </a:solidFill>
            </a:endParaRPr>
          </a:p>
          <a:p>
            <a:pPr indent="0" lvl="0" marL="0" rtl="0" algn="ctr">
              <a:lnSpc>
                <a:spcPct val="70000"/>
              </a:lnSpc>
              <a:spcBef>
                <a:spcPts val="0"/>
              </a:spcBef>
              <a:spcAft>
                <a:spcPts val="0"/>
              </a:spcAft>
              <a:buClr>
                <a:schemeClr val="dk1"/>
              </a:buClr>
              <a:buSzPts val="2380"/>
              <a:buNone/>
            </a:pPr>
            <a:r>
              <a:t/>
            </a:r>
            <a:endParaRPr sz="2380"/>
          </a:p>
        </p:txBody>
      </p:sp>
      <p:sp>
        <p:nvSpPr>
          <p:cNvPr id="585" name="Google Shape;585;p38"/>
          <p:cNvSpPr txBox="1"/>
          <p:nvPr>
            <p:ph idx="4294967295" type="body"/>
          </p:nvPr>
        </p:nvSpPr>
        <p:spPr>
          <a:xfrm>
            <a:off x="1618450" y="1369125"/>
            <a:ext cx="9644400" cy="414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accent1"/>
              </a:buClr>
              <a:buSzPts val="2200"/>
              <a:buNone/>
            </a:pPr>
            <a:r>
              <a:rPr lang="en-US" sz="2200">
                <a:solidFill>
                  <a:schemeClr val="accent1"/>
                </a:solidFill>
              </a:rPr>
              <a:t>MEGARAP</a:t>
            </a:r>
            <a:endParaRPr/>
          </a:p>
        </p:txBody>
      </p:sp>
      <p:pic>
        <p:nvPicPr>
          <p:cNvPr id="586" name="Google Shape;586;p38"/>
          <p:cNvPicPr preferRelativeResize="0"/>
          <p:nvPr/>
        </p:nvPicPr>
        <p:blipFill>
          <a:blip r:embed="rId3">
            <a:alphaModFix/>
          </a:blip>
          <a:stretch>
            <a:fillRect/>
          </a:stretch>
        </p:blipFill>
        <p:spPr>
          <a:xfrm>
            <a:off x="15528371" y="1109675"/>
            <a:ext cx="7395604" cy="6132925"/>
          </a:xfrm>
          <a:prstGeom prst="rect">
            <a:avLst/>
          </a:prstGeom>
          <a:noFill/>
          <a:ln>
            <a:noFill/>
          </a:ln>
        </p:spPr>
      </p:pic>
      <p:pic>
        <p:nvPicPr>
          <p:cNvPr id="587" name="Google Shape;587;p38"/>
          <p:cNvPicPr preferRelativeResize="0"/>
          <p:nvPr/>
        </p:nvPicPr>
        <p:blipFill>
          <a:blip r:embed="rId4">
            <a:alphaModFix/>
          </a:blip>
          <a:stretch>
            <a:fillRect/>
          </a:stretch>
        </p:blipFill>
        <p:spPr>
          <a:xfrm>
            <a:off x="15528375" y="7167575"/>
            <a:ext cx="7395600" cy="5655436"/>
          </a:xfrm>
          <a:prstGeom prst="rect">
            <a:avLst/>
          </a:prstGeom>
          <a:noFill/>
          <a:ln>
            <a:noFill/>
          </a:ln>
        </p:spPr>
      </p:pic>
      <p:pic>
        <p:nvPicPr>
          <p:cNvPr id="588" name="Google Shape;588;p38"/>
          <p:cNvPicPr preferRelativeResize="0"/>
          <p:nvPr/>
        </p:nvPicPr>
        <p:blipFill>
          <a:blip r:embed="rId5">
            <a:alphaModFix/>
          </a:blip>
          <a:stretch>
            <a:fillRect/>
          </a:stretch>
        </p:blipFill>
        <p:spPr>
          <a:xfrm>
            <a:off x="818500" y="2706525"/>
            <a:ext cx="14745525" cy="9714700"/>
          </a:xfrm>
          <a:prstGeom prst="rect">
            <a:avLst/>
          </a:prstGeom>
          <a:noFill/>
          <a:ln>
            <a:noFill/>
          </a:ln>
        </p:spPr>
      </p:pic>
      <p:sp>
        <p:nvSpPr>
          <p:cNvPr id="589" name="Google Shape;589;p38"/>
          <p:cNvSpPr txBox="1"/>
          <p:nvPr/>
        </p:nvSpPr>
        <p:spPr>
          <a:xfrm>
            <a:off x="2687000" y="7699375"/>
            <a:ext cx="14835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t>Drake</a:t>
            </a:r>
            <a:endParaRPr b="1" sz="3000"/>
          </a:p>
          <a:p>
            <a:pPr indent="0" lvl="0" marL="0" rtl="0" algn="l">
              <a:spcBef>
                <a:spcPts val="0"/>
              </a:spcBef>
              <a:spcAft>
                <a:spcPts val="0"/>
              </a:spcAft>
              <a:buNone/>
            </a:pPr>
            <a:r>
              <a:t/>
            </a:r>
            <a:endParaRPr b="1" sz="2400"/>
          </a:p>
        </p:txBody>
      </p:sp>
      <p:sp>
        <p:nvSpPr>
          <p:cNvPr id="590" name="Google Shape;590;p38"/>
          <p:cNvSpPr txBox="1"/>
          <p:nvPr/>
        </p:nvSpPr>
        <p:spPr>
          <a:xfrm>
            <a:off x="3919550" y="9419325"/>
            <a:ext cx="14835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FFFFFF"/>
                </a:solidFill>
              </a:rPr>
              <a:t>Luke Combs</a:t>
            </a:r>
            <a:endParaRPr b="1" sz="3000">
              <a:solidFill>
                <a:srgbClr val="FFFFFF"/>
              </a:solidFill>
            </a:endParaRPr>
          </a:p>
          <a:p>
            <a:pPr indent="0" lvl="0" marL="0" rtl="0" algn="l">
              <a:spcBef>
                <a:spcPts val="0"/>
              </a:spcBef>
              <a:spcAft>
                <a:spcPts val="0"/>
              </a:spcAft>
              <a:buNone/>
            </a:pPr>
            <a:r>
              <a:t/>
            </a:r>
            <a:endParaRPr b="1" sz="2400"/>
          </a:p>
        </p:txBody>
      </p:sp>
      <p:sp>
        <p:nvSpPr>
          <p:cNvPr id="591" name="Google Shape;591;p38"/>
          <p:cNvSpPr txBox="1"/>
          <p:nvPr/>
        </p:nvSpPr>
        <p:spPr>
          <a:xfrm>
            <a:off x="5180125" y="7699375"/>
            <a:ext cx="15906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t>Post Malone</a:t>
            </a:r>
            <a:endParaRPr b="1" sz="3000"/>
          </a:p>
          <a:p>
            <a:pPr indent="0" lvl="0" marL="0" rtl="0" algn="l">
              <a:spcBef>
                <a:spcPts val="0"/>
              </a:spcBef>
              <a:spcAft>
                <a:spcPts val="0"/>
              </a:spcAft>
              <a:buNone/>
            </a:pPr>
            <a:r>
              <a:t/>
            </a:r>
            <a:endParaRPr b="1" sz="2400"/>
          </a:p>
        </p:txBody>
      </p:sp>
      <p:sp>
        <p:nvSpPr>
          <p:cNvPr id="592" name="Google Shape;592;p38"/>
          <p:cNvSpPr txBox="1"/>
          <p:nvPr/>
        </p:nvSpPr>
        <p:spPr>
          <a:xfrm>
            <a:off x="7678225" y="7843500"/>
            <a:ext cx="14835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t>Khalid</a:t>
            </a:r>
            <a:endParaRPr b="1" sz="3000"/>
          </a:p>
          <a:p>
            <a:pPr indent="0" lvl="0" marL="0" rtl="0" algn="l">
              <a:spcBef>
                <a:spcPts val="0"/>
              </a:spcBef>
              <a:spcAft>
                <a:spcPts val="0"/>
              </a:spcAft>
              <a:buNone/>
            </a:pPr>
            <a:r>
              <a:t/>
            </a:r>
            <a:endParaRPr b="1" sz="2400"/>
          </a:p>
        </p:txBody>
      </p:sp>
      <p:sp>
        <p:nvSpPr>
          <p:cNvPr id="593" name="Google Shape;593;p38"/>
          <p:cNvSpPr txBox="1"/>
          <p:nvPr/>
        </p:nvSpPr>
        <p:spPr>
          <a:xfrm>
            <a:off x="10273463" y="7843500"/>
            <a:ext cx="14835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t>Juice WRLD</a:t>
            </a:r>
            <a:endParaRPr b="1" sz="3000"/>
          </a:p>
          <a:p>
            <a:pPr indent="0" lvl="0" marL="0" rtl="0" algn="l">
              <a:spcBef>
                <a:spcPts val="0"/>
              </a:spcBef>
              <a:spcAft>
                <a:spcPts val="0"/>
              </a:spcAft>
              <a:buNone/>
            </a:pPr>
            <a:r>
              <a:t/>
            </a:r>
            <a:endParaRPr b="1" sz="2400"/>
          </a:p>
        </p:txBody>
      </p:sp>
      <p:sp>
        <p:nvSpPr>
          <p:cNvPr id="594" name="Google Shape;594;p38"/>
          <p:cNvSpPr txBox="1"/>
          <p:nvPr/>
        </p:nvSpPr>
        <p:spPr>
          <a:xfrm>
            <a:off x="12669450" y="7843500"/>
            <a:ext cx="14835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t>Future</a:t>
            </a:r>
            <a:endParaRPr b="1" sz="3000"/>
          </a:p>
          <a:p>
            <a:pPr indent="0" lvl="0" marL="0" rtl="0" algn="l">
              <a:spcBef>
                <a:spcPts val="0"/>
              </a:spcBef>
              <a:spcAft>
                <a:spcPts val="0"/>
              </a:spcAft>
              <a:buNone/>
            </a:pPr>
            <a:r>
              <a:t/>
            </a:r>
            <a:endParaRPr b="1" sz="2400"/>
          </a:p>
        </p:txBody>
      </p:sp>
      <p:sp>
        <p:nvSpPr>
          <p:cNvPr id="595" name="Google Shape;595;p38"/>
          <p:cNvSpPr txBox="1"/>
          <p:nvPr/>
        </p:nvSpPr>
        <p:spPr>
          <a:xfrm>
            <a:off x="6511263" y="9419325"/>
            <a:ext cx="14835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FFFFFF"/>
                </a:solidFill>
              </a:rPr>
              <a:t>FGL</a:t>
            </a:r>
            <a:endParaRPr b="1" sz="3000">
              <a:solidFill>
                <a:srgbClr val="FFFFFF"/>
              </a:solidFill>
            </a:endParaRPr>
          </a:p>
          <a:p>
            <a:pPr indent="0" lvl="0" marL="0" rtl="0" algn="l">
              <a:spcBef>
                <a:spcPts val="0"/>
              </a:spcBef>
              <a:spcAft>
                <a:spcPts val="0"/>
              </a:spcAft>
              <a:buNone/>
            </a:pPr>
            <a:r>
              <a:t/>
            </a:r>
            <a:endParaRPr b="1" sz="2400"/>
          </a:p>
        </p:txBody>
      </p:sp>
      <p:sp>
        <p:nvSpPr>
          <p:cNvPr id="596" name="Google Shape;596;p38"/>
          <p:cNvSpPr txBox="1"/>
          <p:nvPr/>
        </p:nvSpPr>
        <p:spPr>
          <a:xfrm>
            <a:off x="8937225" y="9419325"/>
            <a:ext cx="18537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FFFFFF"/>
                </a:solidFill>
              </a:rPr>
              <a:t>Thomas Rhett</a:t>
            </a:r>
            <a:endParaRPr b="1" sz="3000">
              <a:solidFill>
                <a:srgbClr val="FFFFFF"/>
              </a:solidFill>
            </a:endParaRPr>
          </a:p>
          <a:p>
            <a:pPr indent="0" lvl="0" marL="0" rtl="0" algn="l">
              <a:spcBef>
                <a:spcPts val="0"/>
              </a:spcBef>
              <a:spcAft>
                <a:spcPts val="0"/>
              </a:spcAft>
              <a:buNone/>
            </a:pPr>
            <a:r>
              <a:t/>
            </a:r>
            <a:endParaRPr b="1" sz="2400"/>
          </a:p>
        </p:txBody>
      </p:sp>
      <p:sp>
        <p:nvSpPr>
          <p:cNvPr id="597" name="Google Shape;597;p38"/>
          <p:cNvSpPr txBox="1"/>
          <p:nvPr/>
        </p:nvSpPr>
        <p:spPr>
          <a:xfrm>
            <a:off x="11460675" y="9419325"/>
            <a:ext cx="1483500" cy="41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3000">
                <a:solidFill>
                  <a:srgbClr val="FFFFFF"/>
                </a:solidFill>
              </a:rPr>
              <a:t>Jason Aldean</a:t>
            </a:r>
            <a:endParaRPr b="1" sz="3000">
              <a:solidFill>
                <a:srgbClr val="FFFFFF"/>
              </a:solidFill>
            </a:endParaRPr>
          </a:p>
          <a:p>
            <a:pPr indent="0" lvl="0" marL="0" rtl="0" algn="l">
              <a:spcBef>
                <a:spcPts val="0"/>
              </a:spcBef>
              <a:spcAft>
                <a:spcPts val="0"/>
              </a:spcAft>
              <a:buNone/>
            </a:pPr>
            <a:r>
              <a:t/>
            </a:r>
            <a:endParaRPr b="1" sz="2400"/>
          </a:p>
        </p:txBody>
      </p:sp>
      <p:sp>
        <p:nvSpPr>
          <p:cNvPr id="598" name="Google Shape;598;p38"/>
          <p:cNvSpPr txBox="1"/>
          <p:nvPr/>
        </p:nvSpPr>
        <p:spPr>
          <a:xfrm>
            <a:off x="13613925" y="9414150"/>
            <a:ext cx="1971000" cy="11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2800">
                <a:solidFill>
                  <a:srgbClr val="FFFFFF"/>
                </a:solidFill>
              </a:rPr>
              <a:t>Chris Stapleton</a:t>
            </a:r>
            <a:endParaRPr b="1" sz="2800">
              <a:solidFill>
                <a:srgbClr val="FFFFFF"/>
              </a:solidFill>
            </a:endParaRPr>
          </a:p>
          <a:p>
            <a:pPr indent="0" lvl="0" marL="0" rtl="0" algn="l">
              <a:spcBef>
                <a:spcPts val="0"/>
              </a:spcBef>
              <a:spcAft>
                <a:spcPts val="0"/>
              </a:spcAft>
              <a:buNone/>
            </a:pPr>
            <a:r>
              <a:t/>
            </a:r>
            <a:endParaRPr b="1" sz="24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39"/>
          <p:cNvSpPr txBox="1"/>
          <p:nvPr>
            <p:ph idx="11" type="ftr"/>
          </p:nvPr>
        </p:nvSpPr>
        <p:spPr>
          <a:xfrm>
            <a:off x="19193436" y="12716501"/>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a:t>
            </a:r>
            <a:r>
              <a:rPr lang="en-US">
                <a:latin typeface="Arial"/>
                <a:ea typeface="Arial"/>
                <a:cs typeface="Arial"/>
                <a:sym typeface="Arial"/>
              </a:rPr>
              <a:t>confidential</a:t>
            </a:r>
            <a:r>
              <a:rPr lang="en-US"/>
              <a:t>. Do not distribute.</a:t>
            </a:r>
            <a:endParaRPr/>
          </a:p>
        </p:txBody>
      </p:sp>
      <p:sp>
        <p:nvSpPr>
          <p:cNvPr id="604" name="Google Shape;604;p39"/>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pic>
        <p:nvPicPr>
          <p:cNvPr id="605" name="Google Shape;605;p39"/>
          <p:cNvPicPr preferRelativeResize="0"/>
          <p:nvPr/>
        </p:nvPicPr>
        <p:blipFill>
          <a:blip r:embed="rId3">
            <a:alphaModFix amt="81000"/>
          </a:blip>
          <a:stretch>
            <a:fillRect/>
          </a:stretch>
        </p:blipFill>
        <p:spPr>
          <a:xfrm>
            <a:off x="14990049" y="7501805"/>
            <a:ext cx="8448600" cy="5678342"/>
          </a:xfrm>
          <a:prstGeom prst="rect">
            <a:avLst/>
          </a:prstGeom>
          <a:noFill/>
          <a:ln>
            <a:noFill/>
          </a:ln>
          <a:effectLst>
            <a:outerShdw blurRad="57150" rotWithShape="0" algn="bl" dir="5400000" dist="19050">
              <a:srgbClr val="000000">
                <a:alpha val="27000"/>
              </a:srgbClr>
            </a:outerShdw>
          </a:effectLst>
        </p:spPr>
      </p:pic>
      <p:sp>
        <p:nvSpPr>
          <p:cNvPr id="606" name="Google Shape;606;p39"/>
          <p:cNvSpPr txBox="1"/>
          <p:nvPr/>
        </p:nvSpPr>
        <p:spPr>
          <a:xfrm>
            <a:off x="16589375" y="10834600"/>
            <a:ext cx="6808800" cy="22968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US" sz="4800"/>
              <a:t>Atlanta Market</a:t>
            </a:r>
            <a:endParaRPr sz="4800"/>
          </a:p>
          <a:p>
            <a:pPr indent="0" lvl="0" marL="0" rtl="0" algn="r">
              <a:lnSpc>
                <a:spcPct val="115000"/>
              </a:lnSpc>
              <a:spcBef>
                <a:spcPts val="0"/>
              </a:spcBef>
              <a:spcAft>
                <a:spcPts val="0"/>
              </a:spcAft>
              <a:buNone/>
            </a:pPr>
            <a:r>
              <a:rPr lang="en-US" sz="4800"/>
              <a:t>Cellairis Amphitheater</a:t>
            </a:r>
            <a:endParaRPr sz="4800"/>
          </a:p>
        </p:txBody>
      </p:sp>
      <p:pic>
        <p:nvPicPr>
          <p:cNvPr id="607" name="Google Shape;607;p39"/>
          <p:cNvPicPr preferRelativeResize="0"/>
          <p:nvPr/>
        </p:nvPicPr>
        <p:blipFill>
          <a:blip r:embed="rId4">
            <a:alphaModFix/>
          </a:blip>
          <a:stretch>
            <a:fillRect/>
          </a:stretch>
        </p:blipFill>
        <p:spPr>
          <a:xfrm>
            <a:off x="2452700" y="2816238"/>
            <a:ext cx="6734175" cy="1857375"/>
          </a:xfrm>
          <a:prstGeom prst="rect">
            <a:avLst/>
          </a:prstGeom>
          <a:noFill/>
          <a:ln>
            <a:noFill/>
          </a:ln>
        </p:spPr>
      </p:pic>
      <p:pic>
        <p:nvPicPr>
          <p:cNvPr id="608" name="Google Shape;608;p39"/>
          <p:cNvPicPr preferRelativeResize="0"/>
          <p:nvPr/>
        </p:nvPicPr>
        <p:blipFill>
          <a:blip r:embed="rId5">
            <a:alphaModFix/>
          </a:blip>
          <a:stretch>
            <a:fillRect/>
          </a:stretch>
        </p:blipFill>
        <p:spPr>
          <a:xfrm>
            <a:off x="95162" y="315250"/>
            <a:ext cx="18183420" cy="10025726"/>
          </a:xfrm>
          <a:prstGeom prst="rect">
            <a:avLst/>
          </a:prstGeom>
          <a:noFill/>
          <a:ln>
            <a:noFill/>
          </a:ln>
        </p:spPr>
      </p:pic>
      <p:graphicFrame>
        <p:nvGraphicFramePr>
          <p:cNvPr id="609" name="Google Shape;609;p39"/>
          <p:cNvGraphicFramePr/>
          <p:nvPr/>
        </p:nvGraphicFramePr>
        <p:xfrm>
          <a:off x="19049988" y="2476438"/>
          <a:ext cx="3000000" cy="3000000"/>
        </p:xfrm>
        <a:graphic>
          <a:graphicData uri="http://schemas.openxmlformats.org/drawingml/2006/table">
            <a:tbl>
              <a:tblPr>
                <a:noFill/>
                <a:tableStyleId>{1CA3EF84-824E-4598-A4F7-EBDE01207CCF}</a:tableStyleId>
              </a:tblPr>
              <a:tblGrid>
                <a:gridCol w="2638850"/>
                <a:gridCol w="2384325"/>
              </a:tblGrid>
              <a:tr h="354625">
                <a:tc>
                  <a:txBody>
                    <a:bodyPr/>
                    <a:lstStyle/>
                    <a:p>
                      <a:pPr indent="0" lvl="0" marL="0" rtl="0" algn="l">
                        <a:lnSpc>
                          <a:spcPct val="100000"/>
                        </a:lnSpc>
                        <a:spcBef>
                          <a:spcPts val="0"/>
                        </a:spcBef>
                        <a:spcAft>
                          <a:spcPts val="0"/>
                        </a:spcAft>
                        <a:buNone/>
                      </a:pPr>
                      <a:r>
                        <a:rPr b="1" lang="en-US" sz="1800">
                          <a:solidFill>
                            <a:srgbClr val="1F262C"/>
                          </a:solidFill>
                        </a:rPr>
                        <a:t>Atlanta</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381418</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New York</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380919</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Boston</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324924</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Los Angeles</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271980</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Chicago</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225926</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San Francisco</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209246</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Toronto</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202939</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Detroit</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190792</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Philadelphia</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153335</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Charlotte</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145547</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Seattle</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123891</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Miami</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115466</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East Rutherford</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113972</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St. Louis</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106522</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Baltimore</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106101</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Virginia Beach</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103344</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r h="354625">
                <a:tc>
                  <a:txBody>
                    <a:bodyPr/>
                    <a:lstStyle/>
                    <a:p>
                      <a:pPr indent="0" lvl="0" marL="0" rtl="0" algn="l">
                        <a:lnSpc>
                          <a:spcPct val="100000"/>
                        </a:lnSpc>
                        <a:spcBef>
                          <a:spcPts val="0"/>
                        </a:spcBef>
                        <a:spcAft>
                          <a:spcPts val="0"/>
                        </a:spcAft>
                        <a:buNone/>
                      </a:pPr>
                      <a:r>
                        <a:rPr b="1" lang="en-US" sz="1800">
                          <a:solidFill>
                            <a:srgbClr val="1F262C"/>
                          </a:solidFill>
                        </a:rPr>
                        <a:t>Dallas</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c>
                  <a:txBody>
                    <a:bodyPr/>
                    <a:lstStyle/>
                    <a:p>
                      <a:pPr indent="0" lvl="0" marL="0" rtl="0" algn="l">
                        <a:lnSpc>
                          <a:spcPct val="100000"/>
                        </a:lnSpc>
                        <a:spcBef>
                          <a:spcPts val="0"/>
                        </a:spcBef>
                        <a:spcAft>
                          <a:spcPts val="0"/>
                        </a:spcAft>
                        <a:buNone/>
                      </a:pPr>
                      <a:r>
                        <a:rPr b="1" lang="en-US" sz="1800">
                          <a:solidFill>
                            <a:srgbClr val="1F262C"/>
                          </a:solidFill>
                        </a:rPr>
                        <a:t>101735</a:t>
                      </a:r>
                      <a:endParaRPr b="1" sz="1800">
                        <a:solidFill>
                          <a:srgbClr val="1F262C"/>
                        </a:solidFill>
                      </a:endParaRPr>
                    </a:p>
                  </a:txBody>
                  <a:tcPr marT="91425" marB="91425" marR="91425" marL="91425">
                    <a:lnL cap="flat" cmpd="sng" w="12650">
                      <a:solidFill>
                        <a:srgbClr val="FFFFFF"/>
                      </a:solidFill>
                      <a:prstDash val="solid"/>
                      <a:round/>
                      <a:headEnd len="sm" w="sm" type="none"/>
                      <a:tailEnd len="sm" w="sm" type="none"/>
                    </a:lnL>
                    <a:lnR cap="flat" cmpd="sng" w="12650">
                      <a:solidFill>
                        <a:srgbClr val="FFFFFF"/>
                      </a:solidFill>
                      <a:prstDash val="solid"/>
                      <a:round/>
                      <a:headEnd len="sm" w="sm" type="none"/>
                      <a:tailEnd len="sm" w="sm" type="none"/>
                    </a:lnR>
                    <a:lnT cap="flat" cmpd="sng" w="12650">
                      <a:solidFill>
                        <a:srgbClr val="FFFFFF"/>
                      </a:solidFill>
                      <a:prstDash val="solid"/>
                      <a:round/>
                      <a:headEnd len="sm" w="sm" type="none"/>
                      <a:tailEnd len="sm" w="sm" type="none"/>
                    </a:lnT>
                    <a:lnB cap="flat" cmpd="sng" w="12650">
                      <a:solidFill>
                        <a:srgbClr val="FFFFFF"/>
                      </a:solidFill>
                      <a:prstDash val="solid"/>
                      <a:round/>
                      <a:headEnd len="sm" w="sm" type="none"/>
                      <a:tailEnd len="sm" w="sm" type="none"/>
                    </a:lnB>
                  </a:tcPr>
                </a:tc>
              </a:tr>
            </a:tbl>
          </a:graphicData>
        </a:graphic>
      </p:graphicFrame>
      <p:pic>
        <p:nvPicPr>
          <p:cNvPr id="610" name="Google Shape;610;p39"/>
          <p:cNvPicPr preferRelativeResize="0"/>
          <p:nvPr/>
        </p:nvPicPr>
        <p:blipFill>
          <a:blip r:embed="rId6">
            <a:alphaModFix/>
          </a:blip>
          <a:stretch>
            <a:fillRect/>
          </a:stretch>
        </p:blipFill>
        <p:spPr>
          <a:xfrm>
            <a:off x="18874725" y="981351"/>
            <a:ext cx="3890700" cy="2158445"/>
          </a:xfrm>
          <a:prstGeom prst="rect">
            <a:avLst/>
          </a:prstGeom>
          <a:noFill/>
          <a:ln>
            <a:noFill/>
          </a:ln>
        </p:spPr>
      </p:pic>
      <p:pic>
        <p:nvPicPr>
          <p:cNvPr id="611" name="Google Shape;611;p39"/>
          <p:cNvPicPr preferRelativeResize="0"/>
          <p:nvPr/>
        </p:nvPicPr>
        <p:blipFill>
          <a:blip r:embed="rId7">
            <a:alphaModFix/>
          </a:blip>
          <a:stretch>
            <a:fillRect/>
          </a:stretch>
        </p:blipFill>
        <p:spPr>
          <a:xfrm>
            <a:off x="2517775" y="1734026"/>
            <a:ext cx="6734175" cy="1857375"/>
          </a:xfrm>
          <a:prstGeom prst="rect">
            <a:avLst/>
          </a:prstGeom>
          <a:noFill/>
          <a:ln>
            <a:noFill/>
          </a:ln>
        </p:spPr>
      </p:pic>
      <p:pic>
        <p:nvPicPr>
          <p:cNvPr id="612" name="Google Shape;612;p39"/>
          <p:cNvPicPr preferRelativeResize="0"/>
          <p:nvPr/>
        </p:nvPicPr>
        <p:blipFill>
          <a:blip r:embed="rId8">
            <a:alphaModFix/>
          </a:blip>
          <a:stretch>
            <a:fillRect/>
          </a:stretch>
        </p:blipFill>
        <p:spPr>
          <a:xfrm>
            <a:off x="2141553" y="1503625"/>
            <a:ext cx="8117250" cy="1113900"/>
          </a:xfrm>
          <a:prstGeom prst="rect">
            <a:avLst/>
          </a:prstGeom>
          <a:noFill/>
          <a:ln>
            <a:noFill/>
          </a:ln>
        </p:spPr>
      </p:pic>
      <p:pic>
        <p:nvPicPr>
          <p:cNvPr id="613" name="Google Shape;613;p39"/>
          <p:cNvPicPr preferRelativeResize="0"/>
          <p:nvPr/>
        </p:nvPicPr>
        <p:blipFill>
          <a:blip r:embed="rId9">
            <a:alphaModFix/>
          </a:blip>
          <a:stretch>
            <a:fillRect/>
          </a:stretch>
        </p:blipFill>
        <p:spPr>
          <a:xfrm>
            <a:off x="3236925" y="10949001"/>
            <a:ext cx="7010400" cy="685800"/>
          </a:xfrm>
          <a:prstGeom prst="rect">
            <a:avLst/>
          </a:prstGeom>
          <a:noFill/>
          <a:ln>
            <a:noFill/>
          </a:ln>
        </p:spPr>
      </p:pic>
      <p:pic>
        <p:nvPicPr>
          <p:cNvPr id="614" name="Google Shape;614;p39"/>
          <p:cNvPicPr preferRelativeResize="0"/>
          <p:nvPr/>
        </p:nvPicPr>
        <p:blipFill>
          <a:blip r:embed="rId10">
            <a:alphaModFix/>
          </a:blip>
          <a:stretch>
            <a:fillRect/>
          </a:stretch>
        </p:blipFill>
        <p:spPr>
          <a:xfrm rot="2370717">
            <a:off x="12649271" y="9176911"/>
            <a:ext cx="5583832" cy="36195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40"/>
          <p:cNvSpPr txBox="1"/>
          <p:nvPr>
            <p:ph idx="11" type="ftr"/>
          </p:nvPr>
        </p:nvSpPr>
        <p:spPr>
          <a:xfrm>
            <a:off x="19193436" y="12716501"/>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confidential. Do not distribute.</a:t>
            </a:r>
            <a:endParaRPr/>
          </a:p>
        </p:txBody>
      </p:sp>
      <p:sp>
        <p:nvSpPr>
          <p:cNvPr id="620" name="Google Shape;620;p40"/>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21" name="Google Shape;621;p40"/>
          <p:cNvSpPr txBox="1"/>
          <p:nvPr>
            <p:ph type="title"/>
          </p:nvPr>
        </p:nvSpPr>
        <p:spPr>
          <a:xfrm>
            <a:off x="1103325" y="2969225"/>
            <a:ext cx="7314600" cy="20964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6000"/>
              <a:buFont typeface="Arial"/>
              <a:buNone/>
            </a:pPr>
            <a:r>
              <a:rPr lang="en-US"/>
              <a:t>Example: </a:t>
            </a:r>
            <a:r>
              <a:rPr lang="en-US"/>
              <a:t>Cellairis Package Options</a:t>
            </a:r>
            <a:endParaRPr/>
          </a:p>
          <a:p>
            <a:pPr indent="0" lvl="0" marL="0" rtl="0" algn="l">
              <a:lnSpc>
                <a:spcPct val="90000"/>
              </a:lnSpc>
              <a:spcBef>
                <a:spcPts val="0"/>
              </a:spcBef>
              <a:spcAft>
                <a:spcPts val="0"/>
              </a:spcAft>
              <a:buClr>
                <a:schemeClr val="dk1"/>
              </a:buClr>
              <a:buSzPts val="6000"/>
              <a:buFont typeface="Arial"/>
              <a:buNone/>
            </a:pPr>
            <a:r>
              <a:t/>
            </a:r>
            <a:endParaRPr/>
          </a:p>
        </p:txBody>
      </p:sp>
      <p:sp>
        <p:nvSpPr>
          <p:cNvPr id="622" name="Google Shape;622;p40"/>
          <p:cNvSpPr txBox="1"/>
          <p:nvPr>
            <p:ph idx="1" type="body"/>
          </p:nvPr>
        </p:nvSpPr>
        <p:spPr>
          <a:xfrm>
            <a:off x="1103313" y="2458061"/>
            <a:ext cx="5638800" cy="51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200"/>
              <a:buNone/>
            </a:pPr>
            <a:r>
              <a:rPr lang="en-US"/>
              <a:t>MEGARAP</a:t>
            </a:r>
            <a:endParaRPr/>
          </a:p>
        </p:txBody>
      </p:sp>
      <p:sp>
        <p:nvSpPr>
          <p:cNvPr id="623" name="Google Shape;623;p40"/>
          <p:cNvSpPr/>
          <p:nvPr>
            <p:ph idx="3" type="pic"/>
          </p:nvPr>
        </p:nvSpPr>
        <p:spPr>
          <a:xfrm>
            <a:off x="8150213" y="536250"/>
            <a:ext cx="7038900" cy="6088200"/>
          </a:xfrm>
          <a:prstGeom prst="rect">
            <a:avLst/>
          </a:prstGeom>
          <a:solidFill>
            <a:schemeClr val="lt2"/>
          </a:solidFill>
          <a:ln>
            <a:noFill/>
          </a:ln>
          <a:effectLst>
            <a:outerShdw blurRad="1270000" rotWithShape="0" algn="t" dir="5400000" dist="495300">
              <a:srgbClr val="000000">
                <a:alpha val="32940"/>
              </a:srgbClr>
            </a:outerShdw>
          </a:effectLst>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t/>
            </a:r>
            <a:endParaRPr sz="3000" u="sng">
              <a:solidFill>
                <a:srgbClr val="000000"/>
              </a:solidFill>
            </a:endParaRPr>
          </a:p>
          <a:p>
            <a:pPr indent="0" lvl="0" marL="0" rtl="0" algn="ctr">
              <a:lnSpc>
                <a:spcPct val="100000"/>
              </a:lnSpc>
              <a:spcBef>
                <a:spcPts val="0"/>
              </a:spcBef>
              <a:spcAft>
                <a:spcPts val="0"/>
              </a:spcAft>
              <a:buNone/>
            </a:pPr>
            <a:r>
              <a:rPr b="1" lang="en-US" sz="3000">
                <a:solidFill>
                  <a:srgbClr val="000000"/>
                </a:solidFill>
              </a:rPr>
              <a:t>Packages</a:t>
            </a:r>
            <a:endParaRPr b="1" sz="3000">
              <a:solidFill>
                <a:srgbClr val="000000"/>
              </a:solidFill>
            </a:endParaRPr>
          </a:p>
          <a:p>
            <a:pPr indent="0" lvl="0" marL="0" rtl="0" algn="ctr">
              <a:lnSpc>
                <a:spcPct val="100000"/>
              </a:lnSpc>
              <a:spcBef>
                <a:spcPts val="0"/>
              </a:spcBef>
              <a:spcAft>
                <a:spcPts val="0"/>
              </a:spcAft>
              <a:buNone/>
            </a:pPr>
            <a:r>
              <a:rPr lang="en-US" u="sng">
                <a:solidFill>
                  <a:srgbClr val="000000"/>
                </a:solidFill>
              </a:rPr>
              <a:t>			</a:t>
            </a:r>
            <a:r>
              <a:rPr b="1" lang="en-US">
                <a:solidFill>
                  <a:srgbClr val="000000"/>
                </a:solidFill>
              </a:rPr>
              <a:t>Lawn	</a:t>
            </a:r>
            <a:r>
              <a:rPr lang="en-US">
                <a:solidFill>
                  <a:srgbClr val="000000"/>
                </a:solidFill>
              </a:rPr>
              <a:t>				</a:t>
            </a:r>
            <a:endParaRPr>
              <a:solidFill>
                <a:srgbClr val="000000"/>
              </a:solidFill>
            </a:endParaRPr>
          </a:p>
          <a:p>
            <a:pPr indent="0" lvl="0" marL="2286000" rtl="0" algn="l">
              <a:lnSpc>
                <a:spcPct val="100000"/>
              </a:lnSpc>
              <a:spcBef>
                <a:spcPts val="0"/>
              </a:spcBef>
              <a:spcAft>
                <a:spcPts val="0"/>
              </a:spcAft>
              <a:buNone/>
            </a:pPr>
            <a:r>
              <a:rPr lang="en-US">
                <a:solidFill>
                  <a:srgbClr val="000000"/>
                </a:solidFill>
              </a:rPr>
              <a:t>Lawn Seating</a:t>
            </a:r>
            <a:endParaRPr>
              <a:solidFill>
                <a:srgbClr val="000000"/>
              </a:solidFill>
            </a:endParaRPr>
          </a:p>
          <a:p>
            <a:pPr indent="0" lvl="0" marL="0" rtl="0" algn="ctr">
              <a:lnSpc>
                <a:spcPct val="100000"/>
              </a:lnSpc>
              <a:spcBef>
                <a:spcPts val="0"/>
              </a:spcBef>
              <a:spcAft>
                <a:spcPts val="0"/>
              </a:spcAft>
              <a:buNone/>
            </a:pPr>
            <a:r>
              <a:rPr lang="en-US">
                <a:solidFill>
                  <a:srgbClr val="000000"/>
                </a:solidFill>
              </a:rPr>
              <a:t>1 lawn seat to all 6 shows</a:t>
            </a:r>
            <a:endParaRPr>
              <a:solidFill>
                <a:srgbClr val="000000"/>
              </a:solidFill>
            </a:endParaRPr>
          </a:p>
          <a:p>
            <a:pPr indent="0" lvl="0" marL="0" rtl="0" algn="ctr">
              <a:lnSpc>
                <a:spcPct val="100000"/>
              </a:lnSpc>
              <a:spcBef>
                <a:spcPts val="0"/>
              </a:spcBef>
              <a:spcAft>
                <a:spcPts val="0"/>
              </a:spcAft>
              <a:buNone/>
            </a:pPr>
            <a:r>
              <a:t/>
            </a:r>
            <a:endParaRPr>
              <a:solidFill>
                <a:srgbClr val="000000"/>
              </a:solidFill>
            </a:endParaRPr>
          </a:p>
          <a:p>
            <a:pPr indent="0" lvl="0" marL="0" rtl="0" algn="ctr">
              <a:lnSpc>
                <a:spcPct val="100000"/>
              </a:lnSpc>
              <a:spcBef>
                <a:spcPts val="0"/>
              </a:spcBef>
              <a:spcAft>
                <a:spcPts val="0"/>
              </a:spcAft>
              <a:buNone/>
            </a:pPr>
            <a:r>
              <a:rPr lang="en-US">
                <a:solidFill>
                  <a:srgbClr val="000000"/>
                </a:solidFill>
              </a:rPr>
              <a:t>  			</a:t>
            </a:r>
            <a:r>
              <a:rPr b="1" lang="en-US">
                <a:solidFill>
                  <a:srgbClr val="000000"/>
                </a:solidFill>
              </a:rPr>
              <a:t>Silver	</a:t>
            </a:r>
            <a:r>
              <a:rPr lang="en-US">
                <a:solidFill>
                  <a:srgbClr val="000000"/>
                </a:solidFill>
              </a:rPr>
              <a:t>			</a:t>
            </a:r>
            <a:endParaRPr>
              <a:solidFill>
                <a:srgbClr val="000000"/>
              </a:solidFill>
            </a:endParaRPr>
          </a:p>
          <a:p>
            <a:pPr indent="0" lvl="0" marL="0" rtl="0" algn="ctr">
              <a:lnSpc>
                <a:spcPct val="100000"/>
              </a:lnSpc>
              <a:spcBef>
                <a:spcPts val="0"/>
              </a:spcBef>
              <a:spcAft>
                <a:spcPts val="0"/>
              </a:spcAft>
              <a:buNone/>
            </a:pPr>
            <a:r>
              <a:rPr lang="en-US">
                <a:solidFill>
                  <a:srgbClr val="000000"/>
                </a:solidFill>
              </a:rPr>
              <a:t>201-203 &amp; 205-207 Back row Level</a:t>
            </a:r>
            <a:endParaRPr>
              <a:solidFill>
                <a:srgbClr val="000000"/>
              </a:solidFill>
            </a:endParaRPr>
          </a:p>
          <a:p>
            <a:pPr indent="0" lvl="0" marL="0" rtl="0" algn="ctr">
              <a:lnSpc>
                <a:spcPct val="100000"/>
              </a:lnSpc>
              <a:spcBef>
                <a:spcPts val="0"/>
              </a:spcBef>
              <a:spcAft>
                <a:spcPts val="0"/>
              </a:spcAft>
              <a:buNone/>
            </a:pPr>
            <a:r>
              <a:rPr lang="en-US">
                <a:solidFill>
                  <a:srgbClr val="000000"/>
                </a:solidFill>
              </a:rPr>
              <a:t>1 reserved seat for all 6 shows</a:t>
            </a:r>
            <a:endParaRPr>
              <a:solidFill>
                <a:srgbClr val="000000"/>
              </a:solidFill>
            </a:endParaRPr>
          </a:p>
          <a:p>
            <a:pPr indent="0" lvl="0" marL="0" rtl="0" algn="ctr">
              <a:lnSpc>
                <a:spcPct val="100000"/>
              </a:lnSpc>
              <a:spcBef>
                <a:spcPts val="0"/>
              </a:spcBef>
              <a:spcAft>
                <a:spcPts val="0"/>
              </a:spcAft>
              <a:buNone/>
            </a:pPr>
            <a:r>
              <a:t/>
            </a:r>
            <a:endParaRPr>
              <a:solidFill>
                <a:srgbClr val="000000"/>
              </a:solidFill>
            </a:endParaRPr>
          </a:p>
          <a:p>
            <a:pPr indent="0" lvl="0" marL="0" rtl="0" algn="ctr">
              <a:lnSpc>
                <a:spcPct val="100000"/>
              </a:lnSpc>
              <a:spcBef>
                <a:spcPts val="0"/>
              </a:spcBef>
              <a:spcAft>
                <a:spcPts val="0"/>
              </a:spcAft>
              <a:buNone/>
            </a:pPr>
            <a:r>
              <a:rPr b="1" lang="en-US">
                <a:solidFill>
                  <a:srgbClr val="000000"/>
                </a:solidFill>
              </a:rPr>
              <a:t>Gold</a:t>
            </a:r>
            <a:endParaRPr b="1">
              <a:solidFill>
                <a:srgbClr val="000000"/>
              </a:solidFill>
            </a:endParaRPr>
          </a:p>
          <a:p>
            <a:pPr indent="0" lvl="0" marL="0" rtl="0" algn="ctr">
              <a:lnSpc>
                <a:spcPct val="100000"/>
              </a:lnSpc>
              <a:spcBef>
                <a:spcPts val="0"/>
              </a:spcBef>
              <a:spcAft>
                <a:spcPts val="0"/>
              </a:spcAft>
              <a:buNone/>
            </a:pPr>
            <a:r>
              <a:rPr lang="en-US">
                <a:solidFill>
                  <a:srgbClr val="000000"/>
                </a:solidFill>
              </a:rPr>
              <a:t>201-203 &amp; 205-207 Front row Level</a:t>
            </a:r>
            <a:endParaRPr>
              <a:solidFill>
                <a:srgbClr val="000000"/>
              </a:solidFill>
            </a:endParaRPr>
          </a:p>
          <a:p>
            <a:pPr indent="0" lvl="0" marL="0" rtl="0" algn="ctr">
              <a:lnSpc>
                <a:spcPct val="100000"/>
              </a:lnSpc>
              <a:spcBef>
                <a:spcPts val="0"/>
              </a:spcBef>
              <a:spcAft>
                <a:spcPts val="0"/>
              </a:spcAft>
              <a:buNone/>
            </a:pPr>
            <a:r>
              <a:rPr lang="en-US">
                <a:solidFill>
                  <a:srgbClr val="000000"/>
                </a:solidFill>
              </a:rPr>
              <a:t>1 reserved seat for all 6 shows</a:t>
            </a:r>
            <a:endParaRPr>
              <a:solidFill>
                <a:srgbClr val="000000"/>
              </a:solidFill>
            </a:endParaRPr>
          </a:p>
          <a:p>
            <a:pPr indent="0" lvl="0" marL="0" rtl="0" algn="ctr">
              <a:lnSpc>
                <a:spcPct val="100000"/>
              </a:lnSpc>
              <a:spcBef>
                <a:spcPts val="0"/>
              </a:spcBef>
              <a:spcAft>
                <a:spcPts val="0"/>
              </a:spcAft>
              <a:buNone/>
            </a:pPr>
            <a:r>
              <a:t/>
            </a:r>
            <a:endParaRPr b="1">
              <a:solidFill>
                <a:srgbClr val="000000"/>
              </a:solidFill>
            </a:endParaRPr>
          </a:p>
          <a:p>
            <a:pPr indent="0" lvl="0" marL="0" rtl="0" algn="ctr">
              <a:lnSpc>
                <a:spcPct val="100000"/>
              </a:lnSpc>
              <a:spcBef>
                <a:spcPts val="0"/>
              </a:spcBef>
              <a:spcAft>
                <a:spcPts val="0"/>
              </a:spcAft>
              <a:buNone/>
            </a:pPr>
            <a:r>
              <a:rPr b="1" lang="en-US">
                <a:solidFill>
                  <a:srgbClr val="000000"/>
                </a:solidFill>
              </a:rPr>
              <a:t>		Premium	</a:t>
            </a:r>
            <a:r>
              <a:rPr lang="en-US">
                <a:solidFill>
                  <a:srgbClr val="000000"/>
                </a:solidFill>
              </a:rPr>
              <a:t>		</a:t>
            </a:r>
            <a:endParaRPr>
              <a:solidFill>
                <a:srgbClr val="000000"/>
              </a:solidFill>
            </a:endParaRPr>
          </a:p>
          <a:p>
            <a:pPr indent="0" lvl="0" marL="0" rtl="0" algn="ctr">
              <a:lnSpc>
                <a:spcPct val="100000"/>
              </a:lnSpc>
              <a:spcBef>
                <a:spcPts val="0"/>
              </a:spcBef>
              <a:spcAft>
                <a:spcPts val="0"/>
              </a:spcAft>
              <a:buNone/>
            </a:pPr>
            <a:r>
              <a:rPr lang="en-US">
                <a:solidFill>
                  <a:srgbClr val="000000"/>
                </a:solidFill>
              </a:rPr>
              <a:t>100 Level </a:t>
            </a:r>
            <a:endParaRPr>
              <a:solidFill>
                <a:srgbClr val="000000"/>
              </a:solidFill>
            </a:endParaRPr>
          </a:p>
          <a:p>
            <a:pPr indent="0" lvl="0" marL="0" rtl="0" algn="ctr">
              <a:lnSpc>
                <a:spcPct val="100000"/>
              </a:lnSpc>
              <a:spcBef>
                <a:spcPts val="0"/>
              </a:spcBef>
              <a:spcAft>
                <a:spcPts val="0"/>
              </a:spcAft>
              <a:buNone/>
            </a:pPr>
            <a:r>
              <a:rPr lang="en-US">
                <a:solidFill>
                  <a:srgbClr val="000000"/>
                </a:solidFill>
              </a:rPr>
              <a:t>1 reserved seat for all 6 shows</a:t>
            </a:r>
            <a:endParaRPr>
              <a:solidFill>
                <a:srgbClr val="000000"/>
              </a:solidFill>
            </a:endParaRPr>
          </a:p>
          <a:p>
            <a:pPr indent="0" lvl="0" marL="0" rtl="0" algn="ctr">
              <a:spcBef>
                <a:spcPts val="2000"/>
              </a:spcBef>
              <a:spcAft>
                <a:spcPts val="0"/>
              </a:spcAft>
              <a:buNone/>
            </a:pPr>
            <a:r>
              <a:t/>
            </a:r>
            <a:endParaRPr/>
          </a:p>
        </p:txBody>
      </p:sp>
      <p:sp>
        <p:nvSpPr>
          <p:cNvPr id="624" name="Google Shape;624;p40"/>
          <p:cNvSpPr/>
          <p:nvPr>
            <p:ph idx="5" type="pic"/>
          </p:nvPr>
        </p:nvSpPr>
        <p:spPr>
          <a:xfrm>
            <a:off x="15632725" y="1114425"/>
            <a:ext cx="6225600" cy="10539600"/>
          </a:xfrm>
          <a:prstGeom prst="rect">
            <a:avLst/>
          </a:prstGeom>
          <a:solidFill>
            <a:srgbClr val="F2F2F2"/>
          </a:solidFill>
          <a:ln>
            <a:noFill/>
          </a:ln>
          <a:effectLst>
            <a:outerShdw blurRad="1270000" rotWithShape="0" algn="t" dir="5400000" dist="495300">
              <a:srgbClr val="000000">
                <a:alpha val="32940"/>
              </a:srgbClr>
            </a:outerShdw>
          </a:effectLst>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625" name="Google Shape;625;p40"/>
          <p:cNvPicPr preferRelativeResize="0"/>
          <p:nvPr/>
        </p:nvPicPr>
        <p:blipFill>
          <a:blip r:embed="rId3">
            <a:alphaModFix/>
          </a:blip>
          <a:stretch>
            <a:fillRect/>
          </a:stretch>
        </p:blipFill>
        <p:spPr>
          <a:xfrm>
            <a:off x="3118248" y="7085679"/>
            <a:ext cx="8486500" cy="5770846"/>
          </a:xfrm>
          <a:prstGeom prst="rect">
            <a:avLst/>
          </a:prstGeom>
          <a:noFill/>
          <a:ln>
            <a:noFill/>
          </a:ln>
        </p:spPr>
      </p:pic>
      <p:pic>
        <p:nvPicPr>
          <p:cNvPr id="626" name="Google Shape;626;p40"/>
          <p:cNvPicPr preferRelativeResize="0"/>
          <p:nvPr/>
        </p:nvPicPr>
        <p:blipFill>
          <a:blip r:embed="rId4">
            <a:alphaModFix/>
          </a:blip>
          <a:stretch>
            <a:fillRect/>
          </a:stretch>
        </p:blipFill>
        <p:spPr>
          <a:xfrm>
            <a:off x="15521100" y="1047547"/>
            <a:ext cx="8275113" cy="107089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41"/>
          <p:cNvSpPr txBox="1"/>
          <p:nvPr>
            <p:ph type="title"/>
          </p:nvPr>
        </p:nvSpPr>
        <p:spPr>
          <a:xfrm>
            <a:off x="1116810" y="3888032"/>
            <a:ext cx="9493800" cy="76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Arial"/>
              <a:buNone/>
            </a:pPr>
            <a:r>
              <a:rPr lang="en-US" sz="5400"/>
              <a:t>Single Barcode on Mobile</a:t>
            </a:r>
            <a:endParaRPr/>
          </a:p>
        </p:txBody>
      </p:sp>
      <p:sp>
        <p:nvSpPr>
          <p:cNvPr id="632" name="Google Shape;632;p41"/>
          <p:cNvSpPr txBox="1"/>
          <p:nvPr>
            <p:ph idx="11" type="ftr"/>
          </p:nvPr>
        </p:nvSpPr>
        <p:spPr>
          <a:xfrm>
            <a:off x="19193436" y="12920980"/>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latin typeface="Arial"/>
                <a:ea typeface="Arial"/>
                <a:cs typeface="Arial"/>
                <a:sym typeface="Arial"/>
              </a:rPr>
              <a:t>Ticketmaster</a:t>
            </a:r>
            <a:r>
              <a:rPr lang="en-US"/>
              <a:t> confidential. Do not distribute.</a:t>
            </a:r>
            <a:endParaRPr/>
          </a:p>
        </p:txBody>
      </p:sp>
      <p:sp>
        <p:nvSpPr>
          <p:cNvPr id="633" name="Google Shape;633;p41"/>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34" name="Google Shape;634;p41"/>
          <p:cNvSpPr txBox="1"/>
          <p:nvPr>
            <p:ph idx="5" type="body"/>
          </p:nvPr>
        </p:nvSpPr>
        <p:spPr>
          <a:xfrm>
            <a:off x="922363" y="8650288"/>
            <a:ext cx="24384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Step 1</a:t>
            </a:r>
            <a:endParaRPr/>
          </a:p>
        </p:txBody>
      </p:sp>
      <p:sp>
        <p:nvSpPr>
          <p:cNvPr id="635" name="Google Shape;635;p41"/>
          <p:cNvSpPr txBox="1"/>
          <p:nvPr>
            <p:ph idx="6" type="body"/>
          </p:nvPr>
        </p:nvSpPr>
        <p:spPr>
          <a:xfrm>
            <a:off x="922375" y="9148902"/>
            <a:ext cx="2438400" cy="132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Purchase your MegaRap ticket online. </a:t>
            </a:r>
            <a:endParaRPr/>
          </a:p>
        </p:txBody>
      </p:sp>
      <p:sp>
        <p:nvSpPr>
          <p:cNvPr id="636" name="Google Shape;636;p41"/>
          <p:cNvSpPr txBox="1"/>
          <p:nvPr>
            <p:ph idx="8" type="body"/>
          </p:nvPr>
        </p:nvSpPr>
        <p:spPr>
          <a:xfrm>
            <a:off x="3736979" y="8650288"/>
            <a:ext cx="24384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Step</a:t>
            </a:r>
            <a:r>
              <a:rPr lang="en-US"/>
              <a:t> 2</a:t>
            </a:r>
            <a:endParaRPr/>
          </a:p>
        </p:txBody>
      </p:sp>
      <p:sp>
        <p:nvSpPr>
          <p:cNvPr id="637" name="Google Shape;637;p41"/>
          <p:cNvSpPr txBox="1"/>
          <p:nvPr>
            <p:ph idx="9" type="body"/>
          </p:nvPr>
        </p:nvSpPr>
        <p:spPr>
          <a:xfrm>
            <a:off x="3736979" y="9148902"/>
            <a:ext cx="2438400" cy="132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Receive</a:t>
            </a:r>
            <a:r>
              <a:rPr lang="en-US"/>
              <a:t> an email with your single barcode.</a:t>
            </a:r>
            <a:endParaRPr/>
          </a:p>
          <a:p>
            <a:pPr indent="0" lvl="0" marL="0" rtl="0" algn="ctr">
              <a:lnSpc>
                <a:spcPct val="90000"/>
              </a:lnSpc>
              <a:spcBef>
                <a:spcPts val="2000"/>
              </a:spcBef>
              <a:spcAft>
                <a:spcPts val="0"/>
              </a:spcAft>
              <a:buClr>
                <a:srgbClr val="7F7F7F"/>
              </a:buClr>
              <a:buSzPts val="2000"/>
              <a:buNone/>
            </a:pPr>
            <a:r>
              <a:t/>
            </a:r>
            <a:endParaRPr/>
          </a:p>
        </p:txBody>
      </p:sp>
      <p:sp>
        <p:nvSpPr>
          <p:cNvPr id="638" name="Google Shape;638;p41"/>
          <p:cNvSpPr txBox="1"/>
          <p:nvPr>
            <p:ph idx="14" type="body"/>
          </p:nvPr>
        </p:nvSpPr>
        <p:spPr>
          <a:xfrm>
            <a:off x="6551577" y="8650288"/>
            <a:ext cx="24384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Step 3</a:t>
            </a:r>
            <a:endParaRPr/>
          </a:p>
        </p:txBody>
      </p:sp>
      <p:sp>
        <p:nvSpPr>
          <p:cNvPr id="639" name="Google Shape;639;p41"/>
          <p:cNvSpPr txBox="1"/>
          <p:nvPr>
            <p:ph idx="15" type="body"/>
          </p:nvPr>
        </p:nvSpPr>
        <p:spPr>
          <a:xfrm>
            <a:off x="6744677" y="9148902"/>
            <a:ext cx="2438400" cy="1321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Simply save the mobile ticket to your Apple Wallet or have it ready to scan at the gate. </a:t>
            </a:r>
            <a:endParaRPr/>
          </a:p>
        </p:txBody>
      </p:sp>
      <p:sp>
        <p:nvSpPr>
          <p:cNvPr id="640" name="Google Shape;640;p41"/>
          <p:cNvSpPr txBox="1"/>
          <p:nvPr>
            <p:ph idx="16" type="body"/>
          </p:nvPr>
        </p:nvSpPr>
        <p:spPr>
          <a:xfrm>
            <a:off x="19070702" y="3744913"/>
            <a:ext cx="4203600" cy="1320900"/>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dk1"/>
              </a:buClr>
              <a:buSzPts val="3200"/>
              <a:buNone/>
            </a:pPr>
            <a:r>
              <a:rPr lang="en-US"/>
              <a:t>Simple. Easy. Fast.</a:t>
            </a:r>
            <a:endParaRPr/>
          </a:p>
        </p:txBody>
      </p:sp>
      <p:sp>
        <p:nvSpPr>
          <p:cNvPr id="641" name="Google Shape;641;p41"/>
          <p:cNvSpPr txBox="1"/>
          <p:nvPr>
            <p:ph idx="17" type="body"/>
          </p:nvPr>
        </p:nvSpPr>
        <p:spPr>
          <a:xfrm>
            <a:off x="19053906" y="6013939"/>
            <a:ext cx="4220400" cy="3006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2000"/>
              <a:buNone/>
            </a:pPr>
            <a:r>
              <a:rPr lang="en-US"/>
              <a:t>No need to keep track of multiple paper tickets lying around. </a:t>
            </a:r>
            <a:endParaRPr/>
          </a:p>
          <a:p>
            <a:pPr indent="0" lvl="0" marL="0" rtl="0" algn="l">
              <a:lnSpc>
                <a:spcPct val="90000"/>
              </a:lnSpc>
              <a:spcBef>
                <a:spcPts val="0"/>
              </a:spcBef>
              <a:spcAft>
                <a:spcPts val="0"/>
              </a:spcAft>
              <a:buClr>
                <a:srgbClr val="7F7F7F"/>
              </a:buClr>
              <a:buSzPts val="2000"/>
              <a:buNone/>
            </a:pPr>
            <a:r>
              <a:t/>
            </a:r>
            <a:endParaRPr/>
          </a:p>
          <a:p>
            <a:pPr indent="0" lvl="0" marL="0" rtl="0" algn="l">
              <a:lnSpc>
                <a:spcPct val="90000"/>
              </a:lnSpc>
              <a:spcBef>
                <a:spcPts val="0"/>
              </a:spcBef>
              <a:spcAft>
                <a:spcPts val="0"/>
              </a:spcAft>
              <a:buClr>
                <a:srgbClr val="7F7F7F"/>
              </a:buClr>
              <a:buSzPts val="2000"/>
              <a:buNone/>
            </a:pPr>
            <a:r>
              <a:rPr lang="en-US"/>
              <a:t>Lessen box office traffic. </a:t>
            </a:r>
            <a:endParaRPr/>
          </a:p>
          <a:p>
            <a:pPr indent="0" lvl="0" marL="0" rtl="0" algn="l">
              <a:lnSpc>
                <a:spcPct val="90000"/>
              </a:lnSpc>
              <a:spcBef>
                <a:spcPts val="0"/>
              </a:spcBef>
              <a:spcAft>
                <a:spcPts val="0"/>
              </a:spcAft>
              <a:buClr>
                <a:srgbClr val="7F7F7F"/>
              </a:buClr>
              <a:buSzPts val="2000"/>
              <a:buNone/>
            </a:pPr>
            <a:r>
              <a:t/>
            </a:r>
            <a:endParaRPr/>
          </a:p>
          <a:p>
            <a:pPr indent="0" lvl="0" marL="0" rtl="0" algn="l">
              <a:lnSpc>
                <a:spcPct val="90000"/>
              </a:lnSpc>
              <a:spcBef>
                <a:spcPts val="0"/>
              </a:spcBef>
              <a:spcAft>
                <a:spcPts val="0"/>
              </a:spcAft>
              <a:buClr>
                <a:srgbClr val="7F7F7F"/>
              </a:buClr>
              <a:buSzPts val="2000"/>
              <a:buNone/>
            </a:pPr>
            <a:r>
              <a:t/>
            </a:r>
            <a:endParaRPr/>
          </a:p>
          <a:p>
            <a:pPr indent="0" lvl="0" marL="0" rtl="0" algn="l">
              <a:lnSpc>
                <a:spcPct val="90000"/>
              </a:lnSpc>
              <a:spcBef>
                <a:spcPts val="0"/>
              </a:spcBef>
              <a:spcAft>
                <a:spcPts val="0"/>
              </a:spcAft>
              <a:buClr>
                <a:srgbClr val="7F7F7F"/>
              </a:buClr>
              <a:buSzPts val="2000"/>
              <a:buNone/>
            </a:pPr>
            <a:r>
              <a:t/>
            </a:r>
            <a:endParaRPr/>
          </a:p>
        </p:txBody>
      </p:sp>
      <p:sp>
        <p:nvSpPr>
          <p:cNvPr id="642" name="Google Shape;642;p41"/>
          <p:cNvSpPr/>
          <p:nvPr/>
        </p:nvSpPr>
        <p:spPr>
          <a:xfrm>
            <a:off x="1707368" y="7517553"/>
            <a:ext cx="868374" cy="655992"/>
          </a:xfrm>
          <a:custGeom>
            <a:rect b="b" l="l" r="r" t="t"/>
            <a:pathLst>
              <a:path extrusionOk="0" h="21600" w="21600">
                <a:moveTo>
                  <a:pt x="1408" y="20250"/>
                </a:moveTo>
                <a:lnTo>
                  <a:pt x="2740" y="17504"/>
                </a:lnTo>
                <a:cubicBezTo>
                  <a:pt x="2807" y="17526"/>
                  <a:pt x="2874" y="17550"/>
                  <a:pt x="2945" y="17550"/>
                </a:cubicBezTo>
                <a:lnTo>
                  <a:pt x="18655" y="17550"/>
                </a:lnTo>
                <a:cubicBezTo>
                  <a:pt x="18726" y="17550"/>
                  <a:pt x="18793" y="17526"/>
                  <a:pt x="18860" y="17504"/>
                </a:cubicBezTo>
                <a:lnTo>
                  <a:pt x="20192" y="20250"/>
                </a:lnTo>
                <a:cubicBezTo>
                  <a:pt x="20192" y="20250"/>
                  <a:pt x="1408" y="20250"/>
                  <a:pt x="1408" y="20250"/>
                </a:cubicBezTo>
                <a:close/>
                <a:moveTo>
                  <a:pt x="2945" y="1350"/>
                </a:moveTo>
                <a:lnTo>
                  <a:pt x="18655" y="1350"/>
                </a:lnTo>
                <a:lnTo>
                  <a:pt x="18655" y="16200"/>
                </a:lnTo>
                <a:lnTo>
                  <a:pt x="2945" y="16200"/>
                </a:lnTo>
                <a:cubicBezTo>
                  <a:pt x="2945" y="16200"/>
                  <a:pt x="2945" y="1350"/>
                  <a:pt x="2945" y="1350"/>
                </a:cubicBezTo>
                <a:close/>
                <a:moveTo>
                  <a:pt x="21510" y="20558"/>
                </a:moveTo>
                <a:lnTo>
                  <a:pt x="21518" y="20551"/>
                </a:lnTo>
                <a:lnTo>
                  <a:pt x="19591" y="16577"/>
                </a:lnTo>
                <a:cubicBezTo>
                  <a:pt x="19617" y="16457"/>
                  <a:pt x="19636" y="16332"/>
                  <a:pt x="19636" y="16200"/>
                </a:cubicBezTo>
                <a:lnTo>
                  <a:pt x="19636" y="1350"/>
                </a:lnTo>
                <a:cubicBezTo>
                  <a:pt x="19636" y="605"/>
                  <a:pt x="19197" y="0"/>
                  <a:pt x="18655" y="0"/>
                </a:cubicBezTo>
                <a:lnTo>
                  <a:pt x="2945" y="0"/>
                </a:lnTo>
                <a:cubicBezTo>
                  <a:pt x="2403" y="0"/>
                  <a:pt x="1964" y="605"/>
                  <a:pt x="1964" y="1350"/>
                </a:cubicBezTo>
                <a:lnTo>
                  <a:pt x="1964" y="16200"/>
                </a:lnTo>
                <a:cubicBezTo>
                  <a:pt x="1964" y="16332"/>
                  <a:pt x="1983" y="16457"/>
                  <a:pt x="2009" y="16577"/>
                </a:cubicBezTo>
                <a:lnTo>
                  <a:pt x="82" y="20551"/>
                </a:lnTo>
                <a:lnTo>
                  <a:pt x="90" y="20558"/>
                </a:lnTo>
                <a:cubicBezTo>
                  <a:pt x="38" y="20665"/>
                  <a:pt x="0" y="20787"/>
                  <a:pt x="0" y="20925"/>
                </a:cubicBezTo>
                <a:cubicBezTo>
                  <a:pt x="0" y="21298"/>
                  <a:pt x="220" y="21600"/>
                  <a:pt x="491" y="21600"/>
                </a:cubicBezTo>
                <a:lnTo>
                  <a:pt x="21109" y="21600"/>
                </a:lnTo>
                <a:cubicBezTo>
                  <a:pt x="21380" y="21600"/>
                  <a:pt x="21600" y="21298"/>
                  <a:pt x="21600" y="20925"/>
                </a:cubicBezTo>
                <a:cubicBezTo>
                  <a:pt x="21600" y="20787"/>
                  <a:pt x="21562" y="20665"/>
                  <a:pt x="21510" y="20558"/>
                </a:cubicBezTo>
              </a:path>
            </a:pathLst>
          </a:custGeom>
          <a:solidFill>
            <a:srgbClr val="026CDF"/>
          </a:solidFill>
          <a:ln>
            <a:noFill/>
          </a:ln>
        </p:spPr>
        <p:txBody>
          <a:bodyPr anchorCtr="0" anchor="ctr" bIns="57150" lIns="57150" spcFirstLastPara="1" rIns="57150" wrap="square" tIns="57150">
            <a:noAutofit/>
          </a:bodyPr>
          <a:lstStyle/>
          <a:p>
            <a:pPr indent="0" lvl="0" marL="0" marR="0" rtl="0" algn="l">
              <a:spcBef>
                <a:spcPts val="0"/>
              </a:spcBef>
              <a:spcAft>
                <a:spcPts val="0"/>
              </a:spcAft>
              <a:buNone/>
            </a:pPr>
            <a:r>
              <a:t/>
            </a:r>
            <a:endParaRPr sz="4500">
              <a:solidFill>
                <a:schemeClr val="dk1"/>
              </a:solidFill>
              <a:latin typeface="Barlow"/>
              <a:ea typeface="Barlow"/>
              <a:cs typeface="Barlow"/>
              <a:sym typeface="Barlow"/>
            </a:endParaRPr>
          </a:p>
        </p:txBody>
      </p:sp>
      <p:sp>
        <p:nvSpPr>
          <p:cNvPr id="643" name="Google Shape;643;p41"/>
          <p:cNvSpPr/>
          <p:nvPr/>
        </p:nvSpPr>
        <p:spPr>
          <a:xfrm>
            <a:off x="4521991" y="7357719"/>
            <a:ext cx="868374" cy="696708"/>
          </a:xfrm>
          <a:custGeom>
            <a:rect b="b" l="l" r="r" t="t"/>
            <a:pathLst>
              <a:path extrusionOk="0" h="21600" w="21600">
                <a:moveTo>
                  <a:pt x="16691" y="18667"/>
                </a:moveTo>
                <a:lnTo>
                  <a:pt x="12576" y="13341"/>
                </a:lnTo>
                <a:lnTo>
                  <a:pt x="16691" y="8016"/>
                </a:lnTo>
                <a:cubicBezTo>
                  <a:pt x="16691" y="8016"/>
                  <a:pt x="16691" y="18667"/>
                  <a:pt x="16691" y="18667"/>
                </a:cubicBezTo>
                <a:close/>
                <a:moveTo>
                  <a:pt x="15709" y="20329"/>
                </a:moveTo>
                <a:lnTo>
                  <a:pt x="1964" y="20329"/>
                </a:lnTo>
                <a:cubicBezTo>
                  <a:pt x="1719" y="20329"/>
                  <a:pt x="1498" y="20210"/>
                  <a:pt x="1326" y="20018"/>
                </a:cubicBezTo>
                <a:lnTo>
                  <a:pt x="5791" y="14240"/>
                </a:lnTo>
                <a:lnTo>
                  <a:pt x="7477" y="16421"/>
                </a:lnTo>
                <a:cubicBezTo>
                  <a:pt x="7853" y="16907"/>
                  <a:pt x="8344" y="17150"/>
                  <a:pt x="8836" y="17150"/>
                </a:cubicBezTo>
                <a:cubicBezTo>
                  <a:pt x="9329" y="17150"/>
                  <a:pt x="9821" y="16907"/>
                  <a:pt x="10195" y="16421"/>
                </a:cubicBezTo>
                <a:lnTo>
                  <a:pt x="11882" y="14240"/>
                </a:lnTo>
                <a:lnTo>
                  <a:pt x="16347" y="20018"/>
                </a:lnTo>
                <a:cubicBezTo>
                  <a:pt x="16175" y="20210"/>
                  <a:pt x="15954" y="20329"/>
                  <a:pt x="15709" y="20329"/>
                </a:cubicBezTo>
                <a:moveTo>
                  <a:pt x="982" y="8016"/>
                </a:moveTo>
                <a:lnTo>
                  <a:pt x="5097" y="13341"/>
                </a:lnTo>
                <a:lnTo>
                  <a:pt x="982" y="18667"/>
                </a:lnTo>
                <a:cubicBezTo>
                  <a:pt x="982" y="18667"/>
                  <a:pt x="982" y="8016"/>
                  <a:pt x="982" y="8016"/>
                </a:cubicBezTo>
                <a:close/>
                <a:moveTo>
                  <a:pt x="1964" y="6353"/>
                </a:moveTo>
                <a:lnTo>
                  <a:pt x="15709" y="6353"/>
                </a:lnTo>
                <a:cubicBezTo>
                  <a:pt x="15954" y="6353"/>
                  <a:pt x="16175" y="6474"/>
                  <a:pt x="16347" y="6665"/>
                </a:cubicBezTo>
                <a:lnTo>
                  <a:pt x="9502" y="15523"/>
                </a:lnTo>
                <a:cubicBezTo>
                  <a:pt x="9324" y="15752"/>
                  <a:pt x="9088" y="15880"/>
                  <a:pt x="8836" y="15880"/>
                </a:cubicBezTo>
                <a:cubicBezTo>
                  <a:pt x="8585" y="15880"/>
                  <a:pt x="8349" y="15752"/>
                  <a:pt x="8170" y="15523"/>
                </a:cubicBezTo>
                <a:lnTo>
                  <a:pt x="1326" y="6664"/>
                </a:lnTo>
                <a:cubicBezTo>
                  <a:pt x="1498" y="6474"/>
                  <a:pt x="1719" y="6353"/>
                  <a:pt x="1964" y="6353"/>
                </a:cubicBezTo>
                <a:moveTo>
                  <a:pt x="15709" y="5082"/>
                </a:moveTo>
                <a:lnTo>
                  <a:pt x="1964" y="5082"/>
                </a:lnTo>
                <a:cubicBezTo>
                  <a:pt x="879" y="5082"/>
                  <a:pt x="0" y="6220"/>
                  <a:pt x="0" y="7624"/>
                </a:cubicBezTo>
                <a:lnTo>
                  <a:pt x="0" y="19059"/>
                </a:lnTo>
                <a:cubicBezTo>
                  <a:pt x="0" y="20462"/>
                  <a:pt x="879" y="21600"/>
                  <a:pt x="1964" y="21600"/>
                </a:cubicBezTo>
                <a:lnTo>
                  <a:pt x="15709" y="21600"/>
                </a:lnTo>
                <a:cubicBezTo>
                  <a:pt x="16794" y="21600"/>
                  <a:pt x="17673" y="20462"/>
                  <a:pt x="17673" y="19059"/>
                </a:cubicBezTo>
                <a:lnTo>
                  <a:pt x="17673" y="7624"/>
                </a:lnTo>
                <a:cubicBezTo>
                  <a:pt x="17673" y="6220"/>
                  <a:pt x="16794" y="5082"/>
                  <a:pt x="15709" y="5082"/>
                </a:cubicBezTo>
                <a:moveTo>
                  <a:pt x="19636" y="0"/>
                </a:moveTo>
                <a:lnTo>
                  <a:pt x="5891" y="0"/>
                </a:lnTo>
                <a:cubicBezTo>
                  <a:pt x="4806" y="0"/>
                  <a:pt x="3927" y="1138"/>
                  <a:pt x="3927" y="2541"/>
                </a:cubicBezTo>
                <a:lnTo>
                  <a:pt x="3927" y="3176"/>
                </a:lnTo>
                <a:cubicBezTo>
                  <a:pt x="3927" y="3528"/>
                  <a:pt x="4147" y="3812"/>
                  <a:pt x="4418" y="3812"/>
                </a:cubicBezTo>
                <a:cubicBezTo>
                  <a:pt x="4690" y="3812"/>
                  <a:pt x="4909" y="3528"/>
                  <a:pt x="4909" y="3176"/>
                </a:cubicBezTo>
                <a:lnTo>
                  <a:pt x="4909" y="2541"/>
                </a:lnTo>
                <a:cubicBezTo>
                  <a:pt x="4909" y="1840"/>
                  <a:pt x="5348" y="1271"/>
                  <a:pt x="5891" y="1271"/>
                </a:cubicBezTo>
                <a:lnTo>
                  <a:pt x="19636" y="1271"/>
                </a:lnTo>
                <a:cubicBezTo>
                  <a:pt x="20178" y="1271"/>
                  <a:pt x="20618" y="1840"/>
                  <a:pt x="20618" y="2541"/>
                </a:cubicBezTo>
                <a:lnTo>
                  <a:pt x="20618" y="13976"/>
                </a:lnTo>
                <a:cubicBezTo>
                  <a:pt x="20618" y="14678"/>
                  <a:pt x="20178" y="15247"/>
                  <a:pt x="19636" y="15247"/>
                </a:cubicBezTo>
                <a:lnTo>
                  <a:pt x="19145" y="15247"/>
                </a:lnTo>
                <a:cubicBezTo>
                  <a:pt x="18874" y="15247"/>
                  <a:pt x="18655" y="15532"/>
                  <a:pt x="18655" y="15882"/>
                </a:cubicBezTo>
                <a:cubicBezTo>
                  <a:pt x="18655" y="16234"/>
                  <a:pt x="18874" y="16518"/>
                  <a:pt x="19145" y="16518"/>
                </a:cubicBezTo>
                <a:lnTo>
                  <a:pt x="19636" y="16518"/>
                </a:lnTo>
                <a:cubicBezTo>
                  <a:pt x="20721" y="16518"/>
                  <a:pt x="21600" y="15380"/>
                  <a:pt x="21600" y="13976"/>
                </a:cubicBezTo>
                <a:lnTo>
                  <a:pt x="21600" y="2541"/>
                </a:lnTo>
                <a:cubicBezTo>
                  <a:pt x="21600" y="1138"/>
                  <a:pt x="20721" y="0"/>
                  <a:pt x="19636" y="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sz="6000">
              <a:solidFill>
                <a:schemeClr val="dk1"/>
              </a:solidFill>
              <a:latin typeface="Barlow"/>
              <a:ea typeface="Barlow"/>
              <a:cs typeface="Barlow"/>
              <a:sym typeface="Barlow"/>
            </a:endParaRPr>
          </a:p>
        </p:txBody>
      </p:sp>
      <p:sp>
        <p:nvSpPr>
          <p:cNvPr id="644" name="Google Shape;644;p41"/>
          <p:cNvSpPr/>
          <p:nvPr/>
        </p:nvSpPr>
        <p:spPr>
          <a:xfrm>
            <a:off x="7701320" y="7238595"/>
            <a:ext cx="525096" cy="934956"/>
          </a:xfrm>
          <a:custGeom>
            <a:rect b="b" l="l" r="r" t="t"/>
            <a:pathLst>
              <a:path extrusionOk="0" h="21600" w="2160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rgbClr val="026CDF"/>
          </a:solidFill>
          <a:ln>
            <a:noFill/>
          </a:ln>
        </p:spPr>
        <p:txBody>
          <a:bodyPr anchorCtr="0" anchor="ctr" bIns="57150" lIns="57150" spcFirstLastPara="1" rIns="57150" wrap="square" tIns="57150">
            <a:noAutofit/>
          </a:bodyPr>
          <a:lstStyle/>
          <a:p>
            <a:pPr indent="0" lvl="0" marL="0" marR="0" rtl="0" algn="l">
              <a:spcBef>
                <a:spcPts val="0"/>
              </a:spcBef>
              <a:spcAft>
                <a:spcPts val="0"/>
              </a:spcAft>
              <a:buNone/>
            </a:pPr>
            <a:r>
              <a:t/>
            </a:r>
            <a:endParaRPr sz="4500">
              <a:solidFill>
                <a:schemeClr val="dk1"/>
              </a:solidFill>
              <a:latin typeface="Barlow"/>
              <a:ea typeface="Barlow"/>
              <a:cs typeface="Barlow"/>
              <a:sym typeface="Barlow"/>
            </a:endParaRPr>
          </a:p>
        </p:txBody>
      </p:sp>
      <p:sp>
        <p:nvSpPr>
          <p:cNvPr id="645" name="Google Shape;645;p41"/>
          <p:cNvSpPr txBox="1"/>
          <p:nvPr>
            <p:ph idx="1" type="body"/>
          </p:nvPr>
        </p:nvSpPr>
        <p:spPr>
          <a:xfrm>
            <a:off x="1261963" y="3489336"/>
            <a:ext cx="5638800" cy="51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200"/>
              <a:buNone/>
            </a:pPr>
            <a:r>
              <a:rPr lang="en-US"/>
              <a:t>MegaRap</a:t>
            </a:r>
            <a:endParaRPr/>
          </a:p>
        </p:txBody>
      </p:sp>
      <p:pic>
        <p:nvPicPr>
          <p:cNvPr id="646" name="Google Shape;646;p41"/>
          <p:cNvPicPr preferRelativeResize="0"/>
          <p:nvPr/>
        </p:nvPicPr>
        <p:blipFill rotWithShape="1">
          <a:blip r:embed="rId3">
            <a:alphaModFix/>
          </a:blip>
          <a:srcRect b="4575" l="0" r="0" t="2436"/>
          <a:stretch/>
        </p:blipFill>
        <p:spPr>
          <a:xfrm>
            <a:off x="11473475" y="423725"/>
            <a:ext cx="5522825" cy="11686326"/>
          </a:xfrm>
          <a:prstGeom prst="rect">
            <a:avLst/>
          </a:prstGeom>
          <a:noFill/>
          <a:ln>
            <a:noFill/>
          </a:ln>
        </p:spPr>
      </p:pic>
      <p:sp>
        <p:nvSpPr>
          <p:cNvPr id="647" name="Google Shape;647;p41"/>
          <p:cNvSpPr/>
          <p:nvPr/>
        </p:nvSpPr>
        <p:spPr>
          <a:xfrm>
            <a:off x="11732625" y="139675"/>
            <a:ext cx="5084100" cy="498600"/>
          </a:xfrm>
          <a:prstGeom prst="round2SameRect">
            <a:avLst>
              <a:gd fmla="val 16667" name="adj1"/>
              <a:gd fmla="val 0" name="adj2"/>
            </a:avLst>
          </a:prstGeom>
          <a:solidFill>
            <a:srgbClr val="026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8" name="Google Shape;648;p41"/>
          <p:cNvPicPr preferRelativeResize="0"/>
          <p:nvPr/>
        </p:nvPicPr>
        <p:blipFill rotWithShape="1">
          <a:blip r:embed="rId4">
            <a:alphaModFix/>
          </a:blip>
          <a:srcRect b="8049" l="3600" r="3609" t="-1647"/>
          <a:stretch/>
        </p:blipFill>
        <p:spPr>
          <a:xfrm>
            <a:off x="10021675" y="-1601850"/>
            <a:ext cx="8170375" cy="13946250"/>
          </a:xfrm>
          <a:prstGeom prst="rect">
            <a:avLst/>
          </a:prstGeom>
          <a:noFill/>
          <a:ln>
            <a:noFill/>
          </a:ln>
        </p:spPr>
      </p:pic>
      <p:sp>
        <p:nvSpPr>
          <p:cNvPr id="649" name="Google Shape;649;p41"/>
          <p:cNvSpPr txBox="1"/>
          <p:nvPr/>
        </p:nvSpPr>
        <p:spPr>
          <a:xfrm>
            <a:off x="1246475" y="4930475"/>
            <a:ext cx="4220400" cy="511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rgbClr val="7F7F7F"/>
                </a:solidFill>
              </a:rPr>
              <a:t>No </a:t>
            </a:r>
            <a:r>
              <a:rPr lang="en-US" sz="2400">
                <a:solidFill>
                  <a:srgbClr val="7F7F7F"/>
                </a:solidFill>
              </a:rPr>
              <a:t>clutter</a:t>
            </a:r>
            <a:r>
              <a:rPr lang="en-US" sz="2400">
                <a:solidFill>
                  <a:srgbClr val="7F7F7F"/>
                </a:solidFill>
              </a:rPr>
              <a:t>.</a:t>
            </a:r>
            <a:endParaRPr sz="2400">
              <a:solidFill>
                <a:srgbClr val="7F7F7F"/>
              </a:solidFill>
            </a:endParaRPr>
          </a:p>
        </p:txBody>
      </p:sp>
      <p:pic>
        <p:nvPicPr>
          <p:cNvPr id="650" name="Google Shape;650;p41"/>
          <p:cNvPicPr preferRelativeResize="0"/>
          <p:nvPr/>
        </p:nvPicPr>
        <p:blipFill>
          <a:blip r:embed="rId5">
            <a:alphaModFix/>
          </a:blip>
          <a:stretch>
            <a:fillRect/>
          </a:stretch>
        </p:blipFill>
        <p:spPr>
          <a:xfrm>
            <a:off x="11997625" y="3644550"/>
            <a:ext cx="4448926" cy="28423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42"/>
          <p:cNvSpPr txBox="1"/>
          <p:nvPr>
            <p:ph idx="11" type="ftr"/>
          </p:nvPr>
        </p:nvSpPr>
        <p:spPr>
          <a:xfrm>
            <a:off x="19193436" y="12716501"/>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confidential. Do not distribute.</a:t>
            </a:r>
            <a:endParaRPr/>
          </a:p>
        </p:txBody>
      </p:sp>
      <p:sp>
        <p:nvSpPr>
          <p:cNvPr id="656" name="Google Shape;656;p42"/>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57" name="Google Shape;657;p42"/>
          <p:cNvSpPr txBox="1"/>
          <p:nvPr>
            <p:ph type="title"/>
          </p:nvPr>
        </p:nvSpPr>
        <p:spPr>
          <a:xfrm>
            <a:off x="1103313" y="2969236"/>
            <a:ext cx="5638800" cy="209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Arial"/>
              <a:buNone/>
            </a:pPr>
            <a:r>
              <a:rPr lang="en-US"/>
              <a:t>Why Mobile</a:t>
            </a:r>
            <a:endParaRPr/>
          </a:p>
          <a:p>
            <a:pPr indent="0" lvl="0" marL="0" rtl="0" algn="l">
              <a:lnSpc>
                <a:spcPct val="90000"/>
              </a:lnSpc>
              <a:spcBef>
                <a:spcPts val="0"/>
              </a:spcBef>
              <a:spcAft>
                <a:spcPts val="0"/>
              </a:spcAft>
              <a:buClr>
                <a:schemeClr val="dk1"/>
              </a:buClr>
              <a:buSzPts val="6000"/>
              <a:buFont typeface="Arial"/>
              <a:buNone/>
            </a:pPr>
            <a:r>
              <a:rPr lang="en-US"/>
              <a:t>with Rap?</a:t>
            </a:r>
            <a:endParaRPr/>
          </a:p>
        </p:txBody>
      </p:sp>
      <p:sp>
        <p:nvSpPr>
          <p:cNvPr id="658" name="Google Shape;658;p42"/>
          <p:cNvSpPr txBox="1"/>
          <p:nvPr>
            <p:ph idx="1" type="body"/>
          </p:nvPr>
        </p:nvSpPr>
        <p:spPr>
          <a:xfrm>
            <a:off x="1103313" y="2458061"/>
            <a:ext cx="5638800" cy="51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200"/>
              <a:buNone/>
            </a:pPr>
            <a:r>
              <a:rPr lang="en-US"/>
              <a:t>MegaRap</a:t>
            </a:r>
            <a:endParaRPr/>
          </a:p>
        </p:txBody>
      </p:sp>
      <p:sp>
        <p:nvSpPr>
          <p:cNvPr id="659" name="Google Shape;659;p42"/>
          <p:cNvSpPr txBox="1"/>
          <p:nvPr>
            <p:ph idx="2" type="body"/>
          </p:nvPr>
        </p:nvSpPr>
        <p:spPr>
          <a:xfrm>
            <a:off x="1103325" y="5448850"/>
            <a:ext cx="6819000" cy="5653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7F7F7F"/>
              </a:buClr>
              <a:buSzPts val="2400"/>
              <a:buNone/>
            </a:pPr>
            <a:r>
              <a:rPr lang="en-US" sz="3000">
                <a:solidFill>
                  <a:srgbClr val="666666"/>
                </a:solidFill>
              </a:rPr>
              <a:t>We have evidence that many fans will be accustomed to using mobile ticketing services.</a:t>
            </a:r>
            <a:endParaRPr/>
          </a:p>
        </p:txBody>
      </p:sp>
      <p:pic>
        <p:nvPicPr>
          <p:cNvPr id="660" name="Google Shape;660;p42" title="Chart"/>
          <p:cNvPicPr preferRelativeResize="0"/>
          <p:nvPr/>
        </p:nvPicPr>
        <p:blipFill>
          <a:blip r:embed="rId3">
            <a:alphaModFix/>
          </a:blip>
          <a:stretch>
            <a:fillRect/>
          </a:stretch>
        </p:blipFill>
        <p:spPr>
          <a:xfrm>
            <a:off x="10391090" y="918324"/>
            <a:ext cx="9142686" cy="5653200"/>
          </a:xfrm>
          <a:prstGeom prst="rect">
            <a:avLst/>
          </a:prstGeom>
          <a:noFill/>
          <a:ln>
            <a:noFill/>
          </a:ln>
        </p:spPr>
      </p:pic>
      <p:pic>
        <p:nvPicPr>
          <p:cNvPr id="661" name="Google Shape;661;p42" title="Chart"/>
          <p:cNvPicPr preferRelativeResize="0"/>
          <p:nvPr/>
        </p:nvPicPr>
        <p:blipFill>
          <a:blip r:embed="rId4">
            <a:alphaModFix/>
          </a:blip>
          <a:stretch>
            <a:fillRect/>
          </a:stretch>
        </p:blipFill>
        <p:spPr>
          <a:xfrm>
            <a:off x="10391112" y="7144518"/>
            <a:ext cx="9142674" cy="565317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sp>
        <p:nvSpPr>
          <p:cNvPr id="350" name="Google Shape;350;p25"/>
          <p:cNvSpPr txBox="1"/>
          <p:nvPr>
            <p:ph type="title"/>
          </p:nvPr>
        </p:nvSpPr>
        <p:spPr>
          <a:xfrm>
            <a:off x="1103314" y="604838"/>
            <a:ext cx="22170900" cy="824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Arial"/>
              <a:buNone/>
            </a:pPr>
            <a:r>
              <a:rPr lang="en-US"/>
              <a:t>Team Intro</a:t>
            </a:r>
            <a:endParaRPr/>
          </a:p>
        </p:txBody>
      </p:sp>
      <p:sp>
        <p:nvSpPr>
          <p:cNvPr id="351" name="Google Shape;351;p25"/>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latin typeface="Arial"/>
                <a:ea typeface="Arial"/>
                <a:cs typeface="Arial"/>
                <a:sym typeface="Arial"/>
              </a:rPr>
              <a:t>Ticketmaster confidential. Do not distribute.</a:t>
            </a:r>
            <a:endParaRPr/>
          </a:p>
        </p:txBody>
      </p:sp>
      <p:sp>
        <p:nvSpPr>
          <p:cNvPr id="352" name="Google Shape;352;p25"/>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53" name="Google Shape;353;p25"/>
          <p:cNvSpPr txBox="1"/>
          <p:nvPr>
            <p:ph idx="7" type="body"/>
          </p:nvPr>
        </p:nvSpPr>
        <p:spPr>
          <a:xfrm>
            <a:off x="1227125" y="4183231"/>
            <a:ext cx="3176400" cy="364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Cynthia Vu</a:t>
            </a:r>
            <a:endParaRPr/>
          </a:p>
        </p:txBody>
      </p:sp>
      <p:sp>
        <p:nvSpPr>
          <p:cNvPr id="354" name="Google Shape;354;p25"/>
          <p:cNvSpPr txBox="1"/>
          <p:nvPr>
            <p:ph idx="8" type="body"/>
          </p:nvPr>
        </p:nvSpPr>
        <p:spPr>
          <a:xfrm>
            <a:off x="1227125" y="4548030"/>
            <a:ext cx="3176400" cy="6165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Hollywood, Product</a:t>
            </a:r>
            <a:endParaRPr/>
          </a:p>
        </p:txBody>
      </p:sp>
      <p:sp>
        <p:nvSpPr>
          <p:cNvPr id="355" name="Google Shape;355;p25"/>
          <p:cNvSpPr txBox="1"/>
          <p:nvPr>
            <p:ph idx="9" type="body"/>
          </p:nvPr>
        </p:nvSpPr>
        <p:spPr>
          <a:xfrm>
            <a:off x="7780333" y="5631031"/>
            <a:ext cx="3176400" cy="364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Maansi Manchanda</a:t>
            </a:r>
            <a:endParaRPr/>
          </a:p>
        </p:txBody>
      </p:sp>
      <p:sp>
        <p:nvSpPr>
          <p:cNvPr id="356" name="Google Shape;356;p25"/>
          <p:cNvSpPr txBox="1"/>
          <p:nvPr>
            <p:ph idx="13" type="body"/>
          </p:nvPr>
        </p:nvSpPr>
        <p:spPr>
          <a:xfrm>
            <a:off x="7780333" y="5995307"/>
            <a:ext cx="3176400" cy="1568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Hollywood, Engineering</a:t>
            </a:r>
            <a:endParaRPr/>
          </a:p>
        </p:txBody>
      </p:sp>
      <p:sp>
        <p:nvSpPr>
          <p:cNvPr id="357" name="Google Shape;357;p25"/>
          <p:cNvSpPr txBox="1"/>
          <p:nvPr>
            <p:ph idx="14" type="body"/>
          </p:nvPr>
        </p:nvSpPr>
        <p:spPr>
          <a:xfrm>
            <a:off x="13400091" y="5631031"/>
            <a:ext cx="3176400" cy="364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Victoria Lasarte</a:t>
            </a:r>
            <a:endParaRPr/>
          </a:p>
        </p:txBody>
      </p:sp>
      <p:sp>
        <p:nvSpPr>
          <p:cNvPr id="358" name="Google Shape;358;p25"/>
          <p:cNvSpPr txBox="1"/>
          <p:nvPr>
            <p:ph idx="15" type="body"/>
          </p:nvPr>
        </p:nvSpPr>
        <p:spPr>
          <a:xfrm>
            <a:off x="13400091" y="5995307"/>
            <a:ext cx="3176400" cy="1568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Hollywood, Salesforce</a:t>
            </a:r>
            <a:endParaRPr/>
          </a:p>
        </p:txBody>
      </p:sp>
      <p:sp>
        <p:nvSpPr>
          <p:cNvPr id="359" name="Google Shape;359;p25"/>
          <p:cNvSpPr txBox="1"/>
          <p:nvPr>
            <p:ph idx="16" type="body"/>
          </p:nvPr>
        </p:nvSpPr>
        <p:spPr>
          <a:xfrm>
            <a:off x="20105699" y="4411831"/>
            <a:ext cx="3176400" cy="364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Michael Hagmaier</a:t>
            </a:r>
            <a:endParaRPr/>
          </a:p>
        </p:txBody>
      </p:sp>
      <p:sp>
        <p:nvSpPr>
          <p:cNvPr id="360" name="Google Shape;360;p25"/>
          <p:cNvSpPr txBox="1"/>
          <p:nvPr>
            <p:ph idx="17" type="body"/>
          </p:nvPr>
        </p:nvSpPr>
        <p:spPr>
          <a:xfrm>
            <a:off x="20029499" y="4776107"/>
            <a:ext cx="3176400" cy="1568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Hollywood, Pricing</a:t>
            </a:r>
            <a:endParaRPr/>
          </a:p>
        </p:txBody>
      </p:sp>
      <p:sp>
        <p:nvSpPr>
          <p:cNvPr id="361" name="Google Shape;361;p25"/>
          <p:cNvSpPr/>
          <p:nvPr>
            <p:ph idx="4" type="pic"/>
          </p:nvPr>
        </p:nvSpPr>
        <p:spPr>
          <a:xfrm>
            <a:off x="13462274" y="3008175"/>
            <a:ext cx="3127200" cy="2288100"/>
          </a:xfrm>
          <a:prstGeom prst="rect">
            <a:avLst/>
          </a:prstGeom>
          <a:solidFill>
            <a:srgbClr val="F2F2F2"/>
          </a:solidFill>
          <a:ln>
            <a:noFill/>
          </a:ln>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362" name="Google Shape;362;p25"/>
          <p:cNvSpPr/>
          <p:nvPr>
            <p:ph idx="5" type="pic"/>
          </p:nvPr>
        </p:nvSpPr>
        <p:spPr>
          <a:xfrm>
            <a:off x="20116812" y="1789074"/>
            <a:ext cx="3127200" cy="2288100"/>
          </a:xfrm>
          <a:prstGeom prst="rect">
            <a:avLst/>
          </a:prstGeom>
          <a:solidFill>
            <a:srgbClr val="F2F2F2"/>
          </a:solidFill>
          <a:ln>
            <a:noFill/>
          </a:ln>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363" name="Google Shape;363;p25"/>
          <p:cNvSpPr txBox="1"/>
          <p:nvPr>
            <p:ph idx="7" type="body"/>
          </p:nvPr>
        </p:nvSpPr>
        <p:spPr>
          <a:xfrm>
            <a:off x="1227125" y="8983831"/>
            <a:ext cx="3176400" cy="364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Isaac Iguelmamene</a:t>
            </a:r>
            <a:endParaRPr/>
          </a:p>
        </p:txBody>
      </p:sp>
      <p:sp>
        <p:nvSpPr>
          <p:cNvPr id="364" name="Google Shape;364;p25"/>
          <p:cNvSpPr txBox="1"/>
          <p:nvPr>
            <p:ph idx="8" type="body"/>
          </p:nvPr>
        </p:nvSpPr>
        <p:spPr>
          <a:xfrm>
            <a:off x="1227125" y="9348107"/>
            <a:ext cx="3176400" cy="1568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Hollywood</a:t>
            </a:r>
            <a:r>
              <a:rPr lang="en-US"/>
              <a:t>, Engineering</a:t>
            </a:r>
            <a:endParaRPr/>
          </a:p>
        </p:txBody>
      </p:sp>
      <p:sp>
        <p:nvSpPr>
          <p:cNvPr id="365" name="Google Shape;365;p25"/>
          <p:cNvSpPr txBox="1"/>
          <p:nvPr>
            <p:ph idx="9" type="body"/>
          </p:nvPr>
        </p:nvSpPr>
        <p:spPr>
          <a:xfrm>
            <a:off x="5418133" y="10660231"/>
            <a:ext cx="3176400" cy="364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Robert Yee</a:t>
            </a:r>
            <a:endParaRPr/>
          </a:p>
        </p:txBody>
      </p:sp>
      <p:sp>
        <p:nvSpPr>
          <p:cNvPr id="366" name="Google Shape;366;p25"/>
          <p:cNvSpPr txBox="1"/>
          <p:nvPr>
            <p:ph idx="13" type="body"/>
          </p:nvPr>
        </p:nvSpPr>
        <p:spPr>
          <a:xfrm>
            <a:off x="5418133" y="11024507"/>
            <a:ext cx="3176400" cy="1568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Hollywood, Engineering</a:t>
            </a:r>
            <a:endParaRPr/>
          </a:p>
        </p:txBody>
      </p:sp>
      <p:sp>
        <p:nvSpPr>
          <p:cNvPr id="367" name="Google Shape;367;p25"/>
          <p:cNvSpPr txBox="1"/>
          <p:nvPr>
            <p:ph idx="14" type="body"/>
          </p:nvPr>
        </p:nvSpPr>
        <p:spPr>
          <a:xfrm>
            <a:off x="15914691" y="10660231"/>
            <a:ext cx="3176400" cy="364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Sean Carnahan</a:t>
            </a:r>
            <a:endParaRPr/>
          </a:p>
        </p:txBody>
      </p:sp>
      <p:sp>
        <p:nvSpPr>
          <p:cNvPr id="368" name="Google Shape;368;p25"/>
          <p:cNvSpPr txBox="1"/>
          <p:nvPr>
            <p:ph idx="15" type="body"/>
          </p:nvPr>
        </p:nvSpPr>
        <p:spPr>
          <a:xfrm>
            <a:off x="15914691" y="11024507"/>
            <a:ext cx="3176400" cy="1568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HollyWood</a:t>
            </a:r>
            <a:r>
              <a:rPr lang="en-US"/>
              <a:t>, Checkout</a:t>
            </a:r>
            <a:endParaRPr/>
          </a:p>
        </p:txBody>
      </p:sp>
      <p:sp>
        <p:nvSpPr>
          <p:cNvPr id="369" name="Google Shape;369;p25"/>
          <p:cNvSpPr txBox="1"/>
          <p:nvPr>
            <p:ph idx="16" type="body"/>
          </p:nvPr>
        </p:nvSpPr>
        <p:spPr>
          <a:xfrm>
            <a:off x="20157599" y="9450343"/>
            <a:ext cx="3176400" cy="364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Sierra Kempthorn</a:t>
            </a:r>
            <a:endParaRPr/>
          </a:p>
        </p:txBody>
      </p:sp>
      <p:sp>
        <p:nvSpPr>
          <p:cNvPr id="370" name="Google Shape;370;p25"/>
          <p:cNvSpPr txBox="1"/>
          <p:nvPr>
            <p:ph idx="17" type="body"/>
          </p:nvPr>
        </p:nvSpPr>
        <p:spPr>
          <a:xfrm>
            <a:off x="20035374" y="9691357"/>
            <a:ext cx="3176400" cy="1568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Holywood, Marketing</a:t>
            </a:r>
            <a:endParaRPr/>
          </a:p>
        </p:txBody>
      </p:sp>
      <p:sp>
        <p:nvSpPr>
          <p:cNvPr id="371" name="Google Shape;371;p25"/>
          <p:cNvSpPr/>
          <p:nvPr>
            <p:ph idx="3" type="pic"/>
          </p:nvPr>
        </p:nvSpPr>
        <p:spPr>
          <a:xfrm>
            <a:off x="5456583" y="8037474"/>
            <a:ext cx="3127200" cy="2288100"/>
          </a:xfrm>
          <a:prstGeom prst="rect">
            <a:avLst/>
          </a:prstGeom>
          <a:solidFill>
            <a:srgbClr val="F2F2F2"/>
          </a:solidFill>
          <a:ln>
            <a:noFill/>
          </a:ln>
        </p:spPr>
        <p:txBody>
          <a:bodyPr anchorCtr="0" anchor="t" bIns="45700" lIns="91425" spcFirstLastPara="1" rIns="91425" wrap="square" tIns="45700">
            <a:noAutofit/>
          </a:bodyPr>
          <a:lstStyle/>
          <a:p>
            <a:pPr indent="0" lvl="0" marL="0" rtl="0" algn="l">
              <a:spcBef>
                <a:spcPts val="2000"/>
              </a:spcBef>
              <a:spcAft>
                <a:spcPts val="0"/>
              </a:spcAft>
              <a:buNone/>
            </a:pPr>
            <a:r>
              <a:rPr lang="en-US" sz="3600">
                <a:solidFill>
                  <a:srgbClr val="000000"/>
                </a:solidFill>
              </a:rPr>
              <a:t>https://www.linkedin.com/in/robertyee24/</a:t>
            </a:r>
            <a:endParaRPr sz="3600">
              <a:solidFill>
                <a:srgbClr val="000000"/>
              </a:solidFill>
            </a:endParaRPr>
          </a:p>
        </p:txBody>
      </p:sp>
      <p:sp>
        <p:nvSpPr>
          <p:cNvPr id="372" name="Google Shape;372;p25"/>
          <p:cNvSpPr txBox="1"/>
          <p:nvPr>
            <p:ph idx="16" type="body"/>
          </p:nvPr>
        </p:nvSpPr>
        <p:spPr>
          <a:xfrm>
            <a:off x="10656899" y="10660231"/>
            <a:ext cx="3176400" cy="3648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Ryan Nakamura</a:t>
            </a:r>
            <a:endParaRPr/>
          </a:p>
        </p:txBody>
      </p:sp>
      <p:sp>
        <p:nvSpPr>
          <p:cNvPr id="373" name="Google Shape;373;p25"/>
          <p:cNvSpPr txBox="1"/>
          <p:nvPr>
            <p:ph idx="17" type="body"/>
          </p:nvPr>
        </p:nvSpPr>
        <p:spPr>
          <a:xfrm>
            <a:off x="10656899" y="11024507"/>
            <a:ext cx="3176400" cy="15684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Hollywood</a:t>
            </a:r>
            <a:r>
              <a:rPr lang="en-US"/>
              <a:t>, Client Support</a:t>
            </a:r>
            <a:endParaRPr/>
          </a:p>
        </p:txBody>
      </p:sp>
      <p:pic>
        <p:nvPicPr>
          <p:cNvPr id="374" name="Google Shape;374;p25"/>
          <p:cNvPicPr preferRelativeResize="0"/>
          <p:nvPr/>
        </p:nvPicPr>
        <p:blipFill rotWithShape="1">
          <a:blip r:embed="rId3">
            <a:alphaModFix/>
          </a:blip>
          <a:srcRect b="19568" l="0" r="0" t="0"/>
          <a:stretch/>
        </p:blipFill>
        <p:spPr>
          <a:xfrm>
            <a:off x="20157600" y="6704387"/>
            <a:ext cx="3176401" cy="2627070"/>
          </a:xfrm>
          <a:prstGeom prst="rect">
            <a:avLst/>
          </a:prstGeom>
          <a:noFill/>
          <a:ln>
            <a:noFill/>
          </a:ln>
        </p:spPr>
      </p:pic>
      <p:sp>
        <p:nvSpPr>
          <p:cNvPr id="375" name="Google Shape;375;p25"/>
          <p:cNvSpPr/>
          <p:nvPr>
            <p:ph idx="4" type="pic"/>
          </p:nvPr>
        </p:nvSpPr>
        <p:spPr>
          <a:xfrm>
            <a:off x="15976874" y="8037375"/>
            <a:ext cx="3127200" cy="2288100"/>
          </a:xfrm>
          <a:prstGeom prst="rect">
            <a:avLst/>
          </a:prstGeom>
          <a:solidFill>
            <a:srgbClr val="F2F2F2"/>
          </a:solidFill>
          <a:ln>
            <a:noFill/>
          </a:ln>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376" name="Google Shape;376;p25"/>
          <p:cNvPicPr preferRelativeResize="0"/>
          <p:nvPr/>
        </p:nvPicPr>
        <p:blipFill rotWithShape="1">
          <a:blip r:embed="rId4">
            <a:alphaModFix/>
          </a:blip>
          <a:srcRect b="22570" l="0" r="0" t="0"/>
          <a:stretch/>
        </p:blipFill>
        <p:spPr>
          <a:xfrm>
            <a:off x="7863225" y="2037903"/>
            <a:ext cx="3127200" cy="3228372"/>
          </a:xfrm>
          <a:prstGeom prst="rect">
            <a:avLst/>
          </a:prstGeom>
          <a:noFill/>
          <a:ln>
            <a:noFill/>
          </a:ln>
        </p:spPr>
      </p:pic>
      <p:pic>
        <p:nvPicPr>
          <p:cNvPr id="377" name="Google Shape;377;p25"/>
          <p:cNvPicPr preferRelativeResize="0"/>
          <p:nvPr/>
        </p:nvPicPr>
        <p:blipFill>
          <a:blip r:embed="rId5">
            <a:alphaModFix/>
          </a:blip>
          <a:stretch>
            <a:fillRect/>
          </a:stretch>
        </p:blipFill>
        <p:spPr>
          <a:xfrm>
            <a:off x="1407625" y="6082722"/>
            <a:ext cx="2873681" cy="2844800"/>
          </a:xfrm>
          <a:prstGeom prst="rect">
            <a:avLst/>
          </a:prstGeom>
          <a:noFill/>
          <a:ln>
            <a:noFill/>
          </a:ln>
        </p:spPr>
      </p:pic>
      <p:pic>
        <p:nvPicPr>
          <p:cNvPr id="378" name="Google Shape;378;p25"/>
          <p:cNvPicPr preferRelativeResize="0"/>
          <p:nvPr/>
        </p:nvPicPr>
        <p:blipFill rotWithShape="1">
          <a:blip r:embed="rId6">
            <a:alphaModFix/>
          </a:blip>
          <a:srcRect b="8207" l="0" r="0" t="15792"/>
          <a:stretch/>
        </p:blipFill>
        <p:spPr>
          <a:xfrm>
            <a:off x="10594975" y="8200193"/>
            <a:ext cx="3248950" cy="2469257"/>
          </a:xfrm>
          <a:prstGeom prst="rect">
            <a:avLst/>
          </a:prstGeom>
          <a:noFill/>
          <a:ln>
            <a:noFill/>
          </a:ln>
        </p:spPr>
      </p:pic>
      <p:pic>
        <p:nvPicPr>
          <p:cNvPr id="379" name="Google Shape;379;p25"/>
          <p:cNvPicPr preferRelativeResize="0"/>
          <p:nvPr/>
        </p:nvPicPr>
        <p:blipFill>
          <a:blip r:embed="rId7">
            <a:alphaModFix/>
          </a:blip>
          <a:stretch>
            <a:fillRect/>
          </a:stretch>
        </p:blipFill>
        <p:spPr>
          <a:xfrm>
            <a:off x="15992175" y="7480825"/>
            <a:ext cx="3127200" cy="3127200"/>
          </a:xfrm>
          <a:prstGeom prst="rect">
            <a:avLst/>
          </a:prstGeom>
          <a:noFill/>
          <a:ln>
            <a:noFill/>
          </a:ln>
        </p:spPr>
      </p:pic>
      <p:pic>
        <p:nvPicPr>
          <p:cNvPr id="380" name="Google Shape;380;p25"/>
          <p:cNvPicPr preferRelativeResize="0"/>
          <p:nvPr/>
        </p:nvPicPr>
        <p:blipFill>
          <a:blip r:embed="rId8">
            <a:alphaModFix/>
          </a:blip>
          <a:stretch>
            <a:fillRect/>
          </a:stretch>
        </p:blipFill>
        <p:spPr>
          <a:xfrm>
            <a:off x="1537500" y="1492700"/>
            <a:ext cx="2613922" cy="2627075"/>
          </a:xfrm>
          <a:prstGeom prst="rect">
            <a:avLst/>
          </a:prstGeom>
          <a:noFill/>
          <a:ln>
            <a:noFill/>
          </a:ln>
        </p:spPr>
      </p:pic>
      <p:pic>
        <p:nvPicPr>
          <p:cNvPr id="381" name="Google Shape;381;p25"/>
          <p:cNvPicPr preferRelativeResize="0"/>
          <p:nvPr/>
        </p:nvPicPr>
        <p:blipFill>
          <a:blip r:embed="rId9">
            <a:alphaModFix/>
          </a:blip>
          <a:stretch>
            <a:fillRect/>
          </a:stretch>
        </p:blipFill>
        <p:spPr>
          <a:xfrm>
            <a:off x="20092200" y="1001725"/>
            <a:ext cx="3176399" cy="3176399"/>
          </a:xfrm>
          <a:prstGeom prst="rect">
            <a:avLst/>
          </a:prstGeom>
          <a:noFill/>
          <a:ln>
            <a:noFill/>
          </a:ln>
        </p:spPr>
      </p:pic>
      <p:pic>
        <p:nvPicPr>
          <p:cNvPr id="382" name="Google Shape;382;p25"/>
          <p:cNvPicPr preferRelativeResize="0"/>
          <p:nvPr/>
        </p:nvPicPr>
        <p:blipFill>
          <a:blip r:embed="rId10">
            <a:alphaModFix/>
          </a:blip>
          <a:stretch>
            <a:fillRect/>
          </a:stretch>
        </p:blipFill>
        <p:spPr>
          <a:xfrm>
            <a:off x="5438025" y="7291724"/>
            <a:ext cx="3176399" cy="3176427"/>
          </a:xfrm>
          <a:prstGeom prst="rect">
            <a:avLst/>
          </a:prstGeom>
          <a:noFill/>
          <a:ln>
            <a:noFill/>
          </a:ln>
        </p:spPr>
      </p:pic>
      <p:pic>
        <p:nvPicPr>
          <p:cNvPr id="383" name="Google Shape;383;p25"/>
          <p:cNvPicPr preferRelativeResize="0"/>
          <p:nvPr/>
        </p:nvPicPr>
        <p:blipFill>
          <a:blip r:embed="rId11">
            <a:alphaModFix/>
          </a:blip>
          <a:stretch>
            <a:fillRect/>
          </a:stretch>
        </p:blipFill>
        <p:spPr>
          <a:xfrm>
            <a:off x="13080525" y="3035025"/>
            <a:ext cx="3890702" cy="223440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5" name="Shape 665"/>
        <p:cNvGrpSpPr/>
        <p:nvPr/>
      </p:nvGrpSpPr>
      <p:grpSpPr>
        <a:xfrm>
          <a:off x="0" y="0"/>
          <a:ext cx="0" cy="0"/>
          <a:chOff x="0" y="0"/>
          <a:chExt cx="0" cy="0"/>
        </a:xfrm>
      </p:grpSpPr>
      <p:sp>
        <p:nvSpPr>
          <p:cNvPr id="666" name="Google Shape;666;p43"/>
          <p:cNvSpPr txBox="1"/>
          <p:nvPr>
            <p:ph type="title"/>
          </p:nvPr>
        </p:nvSpPr>
        <p:spPr>
          <a:xfrm>
            <a:off x="2517775" y="4711421"/>
            <a:ext cx="19340400" cy="3939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8800"/>
              <a:buFont typeface="Arial"/>
              <a:buNone/>
            </a:pPr>
            <a:r>
              <a:rPr lang="en-US"/>
              <a:t>Ticketmaster Loyalty Program</a:t>
            </a:r>
            <a:endParaRPr/>
          </a:p>
          <a:p>
            <a:pPr indent="0" lvl="0" marL="0" rtl="0" algn="ctr">
              <a:lnSpc>
                <a:spcPct val="90000"/>
              </a:lnSpc>
              <a:spcBef>
                <a:spcPts val="0"/>
              </a:spcBef>
              <a:spcAft>
                <a:spcPts val="0"/>
              </a:spcAft>
              <a:buClr>
                <a:schemeClr val="dk1"/>
              </a:buClr>
              <a:buSzPts val="8800"/>
              <a:buFont typeface="Arial"/>
              <a:buNone/>
            </a:pPr>
            <a:r>
              <a:rPr lang="en-US"/>
              <a:t>&amp; Credit Card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44"/>
          <p:cNvSpPr txBox="1"/>
          <p:nvPr>
            <p:ph idx="12" type="sldNum"/>
          </p:nvPr>
        </p:nvSpPr>
        <p:spPr>
          <a:xfrm>
            <a:off x="22951608" y="12343746"/>
            <a:ext cx="1109700" cy="111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673" name="Google Shape;673;p44"/>
          <p:cNvSpPr txBox="1"/>
          <p:nvPr>
            <p:ph type="title"/>
          </p:nvPr>
        </p:nvSpPr>
        <p:spPr>
          <a:xfrm>
            <a:off x="8735321" y="725825"/>
            <a:ext cx="15063300" cy="767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Why is Customer Loyalty Crucial? </a:t>
            </a:r>
            <a:endParaRPr/>
          </a:p>
        </p:txBody>
      </p:sp>
      <p:sp>
        <p:nvSpPr>
          <p:cNvPr id="674" name="Google Shape;674;p44"/>
          <p:cNvSpPr txBox="1"/>
          <p:nvPr>
            <p:ph idx="3" type="body"/>
          </p:nvPr>
        </p:nvSpPr>
        <p:spPr>
          <a:xfrm>
            <a:off x="8852425" y="2060550"/>
            <a:ext cx="13375800" cy="8653200"/>
          </a:xfrm>
          <a:prstGeom prst="rect">
            <a:avLst/>
          </a:prstGeom>
        </p:spPr>
        <p:txBody>
          <a:bodyPr anchorCtr="0" anchor="t" bIns="45700" lIns="91425" spcFirstLastPara="1" rIns="91425" wrap="square" tIns="45700">
            <a:noAutofit/>
          </a:bodyPr>
          <a:lstStyle/>
          <a:p>
            <a:pPr indent="0" lvl="0" marL="0" rtl="0" algn="l">
              <a:lnSpc>
                <a:spcPct val="115000"/>
              </a:lnSpc>
              <a:spcBef>
                <a:spcPts val="2000"/>
              </a:spcBef>
              <a:spcAft>
                <a:spcPts val="0"/>
              </a:spcAft>
              <a:buNone/>
            </a:pPr>
            <a:r>
              <a:rPr lang="en-US" sz="3600"/>
              <a:t>33% of Americans consider switching companies after a single instance of poor service</a:t>
            </a:r>
            <a:endParaRPr sz="3600"/>
          </a:p>
          <a:p>
            <a:pPr indent="0" lvl="0" marL="0" rtl="0" algn="l">
              <a:lnSpc>
                <a:spcPct val="115000"/>
              </a:lnSpc>
              <a:spcBef>
                <a:spcPts val="2000"/>
              </a:spcBef>
              <a:spcAft>
                <a:spcPts val="0"/>
              </a:spcAft>
              <a:buNone/>
            </a:pPr>
            <a:r>
              <a:rPr lang="en-US" sz="3600"/>
              <a:t>Customers are not afraid to switch, leading to customer churn </a:t>
            </a:r>
            <a:endParaRPr sz="3600"/>
          </a:p>
          <a:p>
            <a:pPr indent="-457200" lvl="0" marL="457200" rtl="0" algn="l">
              <a:lnSpc>
                <a:spcPct val="115000"/>
              </a:lnSpc>
              <a:spcBef>
                <a:spcPts val="2000"/>
              </a:spcBef>
              <a:spcAft>
                <a:spcPts val="0"/>
              </a:spcAft>
              <a:buSzPts val="3600"/>
              <a:buChar char="-"/>
            </a:pPr>
            <a:r>
              <a:rPr lang="en-US" sz="3600"/>
              <a:t>Unable to make back the money spent on attracting them </a:t>
            </a:r>
            <a:endParaRPr sz="3600"/>
          </a:p>
          <a:p>
            <a:pPr indent="-457200" lvl="0" marL="457200" rtl="0" algn="l">
              <a:lnSpc>
                <a:spcPct val="115000"/>
              </a:lnSpc>
              <a:spcBef>
                <a:spcPts val="0"/>
              </a:spcBef>
              <a:spcAft>
                <a:spcPts val="0"/>
              </a:spcAft>
              <a:buSzPts val="3600"/>
              <a:buChar char="-"/>
            </a:pPr>
            <a:r>
              <a:rPr lang="en-US" sz="3600"/>
              <a:t>Lose opportunity to upsell and try new products </a:t>
            </a:r>
            <a:endParaRPr sz="3600"/>
          </a:p>
          <a:p>
            <a:pPr indent="0" lvl="0" marL="0" rtl="0" algn="l">
              <a:lnSpc>
                <a:spcPct val="115000"/>
              </a:lnSpc>
              <a:spcBef>
                <a:spcPts val="2000"/>
              </a:spcBef>
              <a:spcAft>
                <a:spcPts val="0"/>
              </a:spcAft>
              <a:buNone/>
            </a:pPr>
            <a:r>
              <a:rPr lang="en-US" sz="3600"/>
              <a:t>Probability of selling to an existing customer is 60-70% </a:t>
            </a:r>
            <a:endParaRPr sz="3600"/>
          </a:p>
          <a:p>
            <a:pPr indent="-457200" lvl="0" marL="457200" rtl="0" algn="l">
              <a:lnSpc>
                <a:spcPct val="115000"/>
              </a:lnSpc>
              <a:spcBef>
                <a:spcPts val="2000"/>
              </a:spcBef>
              <a:spcAft>
                <a:spcPts val="0"/>
              </a:spcAft>
              <a:buSzPts val="3600"/>
              <a:buChar char="-"/>
            </a:pPr>
            <a:r>
              <a:rPr lang="en-US" sz="3600"/>
              <a:t>Only 5-20% for a new customer </a:t>
            </a:r>
            <a:endParaRPr sz="3600"/>
          </a:p>
          <a:p>
            <a:pPr indent="0" lvl="0" marL="0" rtl="0" algn="l">
              <a:lnSpc>
                <a:spcPct val="115000"/>
              </a:lnSpc>
              <a:spcBef>
                <a:spcPts val="2000"/>
              </a:spcBef>
              <a:spcAft>
                <a:spcPts val="0"/>
              </a:spcAft>
              <a:buNone/>
            </a:pPr>
            <a:r>
              <a:t/>
            </a:r>
            <a:endParaRPr sz="3000"/>
          </a:p>
        </p:txBody>
      </p:sp>
      <p:sp>
        <p:nvSpPr>
          <p:cNvPr id="675" name="Google Shape;675;p44"/>
          <p:cNvSpPr/>
          <p:nvPr/>
        </p:nvSpPr>
        <p:spPr>
          <a:xfrm>
            <a:off x="505075" y="3071775"/>
            <a:ext cx="3248100" cy="324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44"/>
          <p:cNvSpPr txBox="1"/>
          <p:nvPr/>
        </p:nvSpPr>
        <p:spPr>
          <a:xfrm>
            <a:off x="1168376" y="3685865"/>
            <a:ext cx="1921500" cy="16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500">
                <a:solidFill>
                  <a:srgbClr val="14A1A3"/>
                </a:solidFill>
              </a:rPr>
              <a:t>5x</a:t>
            </a:r>
            <a:endParaRPr sz="12500">
              <a:solidFill>
                <a:srgbClr val="14A1A3"/>
              </a:solidFill>
            </a:endParaRPr>
          </a:p>
        </p:txBody>
      </p:sp>
      <p:sp>
        <p:nvSpPr>
          <p:cNvPr id="677" name="Google Shape;677;p44"/>
          <p:cNvSpPr txBox="1"/>
          <p:nvPr/>
        </p:nvSpPr>
        <p:spPr>
          <a:xfrm>
            <a:off x="3954788" y="3950175"/>
            <a:ext cx="4020300" cy="14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rPr>
              <a:t>more expensive </a:t>
            </a:r>
            <a:endParaRPr sz="3600">
              <a:solidFill>
                <a:schemeClr val="lt1"/>
              </a:solidFill>
            </a:endParaRPr>
          </a:p>
          <a:p>
            <a:pPr indent="0" lvl="0" marL="0" rtl="0" algn="l">
              <a:spcBef>
                <a:spcPts val="0"/>
              </a:spcBef>
              <a:spcAft>
                <a:spcPts val="0"/>
              </a:spcAft>
              <a:buNone/>
            </a:pPr>
            <a:r>
              <a:rPr lang="en-US" sz="3600">
                <a:solidFill>
                  <a:schemeClr val="lt1"/>
                </a:solidFill>
              </a:rPr>
              <a:t>to attract new customers</a:t>
            </a:r>
            <a:endParaRPr sz="3600">
              <a:solidFill>
                <a:schemeClr val="lt1"/>
              </a:solidFill>
            </a:endParaRPr>
          </a:p>
        </p:txBody>
      </p:sp>
      <p:sp>
        <p:nvSpPr>
          <p:cNvPr id="678" name="Google Shape;678;p44"/>
          <p:cNvSpPr txBox="1"/>
          <p:nvPr/>
        </p:nvSpPr>
        <p:spPr>
          <a:xfrm>
            <a:off x="-3373850" y="8502000"/>
            <a:ext cx="7728000" cy="236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6000">
                <a:solidFill>
                  <a:srgbClr val="FFFFFF"/>
                </a:solidFill>
              </a:rPr>
              <a:t>Existing</a:t>
            </a:r>
            <a:endParaRPr sz="6000">
              <a:solidFill>
                <a:srgbClr val="FFFFFF"/>
              </a:solidFill>
            </a:endParaRPr>
          </a:p>
          <a:p>
            <a:pPr indent="0" lvl="0" marL="0" rtl="0" algn="r">
              <a:spcBef>
                <a:spcPts val="0"/>
              </a:spcBef>
              <a:spcAft>
                <a:spcPts val="0"/>
              </a:spcAft>
              <a:buNone/>
            </a:pPr>
            <a:r>
              <a:rPr lang="en-US" sz="6000">
                <a:solidFill>
                  <a:srgbClr val="FFFFFF"/>
                </a:solidFill>
              </a:rPr>
              <a:t>Customers</a:t>
            </a:r>
            <a:endParaRPr sz="6000">
              <a:solidFill>
                <a:srgbClr val="FFFFFF"/>
              </a:solidFill>
            </a:endParaRPr>
          </a:p>
          <a:p>
            <a:pPr indent="0" lvl="0" marL="0" rtl="0" algn="r">
              <a:spcBef>
                <a:spcPts val="0"/>
              </a:spcBef>
              <a:spcAft>
                <a:spcPts val="0"/>
              </a:spcAft>
              <a:buNone/>
            </a:pPr>
            <a:r>
              <a:t/>
            </a:r>
            <a:endParaRPr sz="3600">
              <a:solidFill>
                <a:srgbClr val="FFFFFF"/>
              </a:solidFill>
            </a:endParaRPr>
          </a:p>
        </p:txBody>
      </p:sp>
      <p:sp>
        <p:nvSpPr>
          <p:cNvPr id="679" name="Google Shape;679;p44"/>
          <p:cNvSpPr txBox="1"/>
          <p:nvPr/>
        </p:nvSpPr>
        <p:spPr>
          <a:xfrm>
            <a:off x="4129925" y="8342100"/>
            <a:ext cx="4020300" cy="162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2500">
                <a:solidFill>
                  <a:srgbClr val="14A1A3"/>
                </a:solidFill>
              </a:rPr>
              <a:t>50%</a:t>
            </a:r>
            <a:endParaRPr sz="12500">
              <a:solidFill>
                <a:srgbClr val="14A1A3"/>
              </a:solidFill>
            </a:endParaRPr>
          </a:p>
        </p:txBody>
      </p:sp>
      <p:sp>
        <p:nvSpPr>
          <p:cNvPr id="680" name="Google Shape;680;p44"/>
          <p:cNvSpPr txBox="1"/>
          <p:nvPr/>
        </p:nvSpPr>
        <p:spPr>
          <a:xfrm>
            <a:off x="18266500" y="9476600"/>
            <a:ext cx="4998600" cy="236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800"/>
              <a:t>By year 3, loyal </a:t>
            </a:r>
            <a:endParaRPr sz="4800"/>
          </a:p>
          <a:p>
            <a:pPr indent="0" lvl="0" marL="0" rtl="0" algn="l">
              <a:spcBef>
                <a:spcPts val="0"/>
              </a:spcBef>
              <a:spcAft>
                <a:spcPts val="0"/>
              </a:spcAft>
              <a:buNone/>
            </a:pPr>
            <a:r>
              <a:rPr lang="en-US" sz="4800"/>
              <a:t>customers spend </a:t>
            </a:r>
            <a:endParaRPr sz="4800"/>
          </a:p>
          <a:p>
            <a:pPr indent="0" lvl="0" marL="0" rtl="0" algn="l">
              <a:spcBef>
                <a:spcPts val="0"/>
              </a:spcBef>
              <a:spcAft>
                <a:spcPts val="0"/>
              </a:spcAft>
              <a:buNone/>
            </a:pPr>
            <a:r>
              <a:rPr lang="en-US" sz="4800"/>
              <a:t>more </a:t>
            </a:r>
            <a:endParaRPr sz="4800"/>
          </a:p>
          <a:p>
            <a:pPr indent="0" lvl="0" marL="0" rtl="0" algn="r">
              <a:spcBef>
                <a:spcPts val="0"/>
              </a:spcBef>
              <a:spcAft>
                <a:spcPts val="0"/>
              </a:spcAft>
              <a:buNone/>
            </a:pPr>
            <a:r>
              <a:t/>
            </a:r>
            <a:endParaRPr sz="3600"/>
          </a:p>
        </p:txBody>
      </p:sp>
      <p:sp>
        <p:nvSpPr>
          <p:cNvPr id="681" name="Google Shape;681;p44"/>
          <p:cNvSpPr txBox="1"/>
          <p:nvPr/>
        </p:nvSpPr>
        <p:spPr>
          <a:xfrm>
            <a:off x="13774750" y="9343175"/>
            <a:ext cx="4020300" cy="199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US" sz="15000">
                <a:solidFill>
                  <a:srgbClr val="14A1A3"/>
                </a:solidFill>
              </a:rPr>
              <a:t>67</a:t>
            </a:r>
            <a:r>
              <a:rPr lang="en-US" sz="15000">
                <a:solidFill>
                  <a:srgbClr val="14A1A3"/>
                </a:solidFill>
              </a:rPr>
              <a:t>%</a:t>
            </a:r>
            <a:endParaRPr sz="15000">
              <a:solidFill>
                <a:srgbClr val="14A1A3"/>
              </a:solidFill>
            </a:endParaRPr>
          </a:p>
        </p:txBody>
      </p:sp>
      <p:cxnSp>
        <p:nvCxnSpPr>
          <p:cNvPr id="682" name="Google Shape;682;p44"/>
          <p:cNvCxnSpPr/>
          <p:nvPr/>
        </p:nvCxnSpPr>
        <p:spPr>
          <a:xfrm>
            <a:off x="18005425" y="9308450"/>
            <a:ext cx="50700" cy="2698800"/>
          </a:xfrm>
          <a:prstGeom prst="straightConnector1">
            <a:avLst/>
          </a:prstGeom>
          <a:noFill/>
          <a:ln cap="flat" cmpd="sng" w="28575">
            <a:solidFill>
              <a:srgbClr val="333333"/>
            </a:solidFill>
            <a:prstDash val="solid"/>
            <a:round/>
            <a:headEnd len="med" w="med" type="none"/>
            <a:tailEnd len="med" w="med" type="none"/>
          </a:ln>
        </p:spPr>
      </p:cxnSp>
      <p:sp>
        <p:nvSpPr>
          <p:cNvPr id="683" name="Google Shape;683;p44"/>
          <p:cNvSpPr txBox="1"/>
          <p:nvPr/>
        </p:nvSpPr>
        <p:spPr>
          <a:xfrm>
            <a:off x="4354150" y="10170475"/>
            <a:ext cx="4020300" cy="14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600">
                <a:solidFill>
                  <a:schemeClr val="lt1"/>
                </a:solidFill>
              </a:rPr>
              <a:t>more willing to </a:t>
            </a:r>
            <a:endParaRPr sz="3600">
              <a:solidFill>
                <a:schemeClr val="lt1"/>
              </a:solidFill>
            </a:endParaRPr>
          </a:p>
          <a:p>
            <a:pPr indent="0" lvl="0" marL="0" rtl="0" algn="l">
              <a:spcBef>
                <a:spcPts val="0"/>
              </a:spcBef>
              <a:spcAft>
                <a:spcPts val="0"/>
              </a:spcAft>
              <a:buNone/>
            </a:pPr>
            <a:r>
              <a:rPr lang="en-US" sz="3600">
                <a:solidFill>
                  <a:schemeClr val="lt1"/>
                </a:solidFill>
              </a:rPr>
              <a:t>try new products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7" name="Shape 687"/>
        <p:cNvGrpSpPr/>
        <p:nvPr/>
      </p:nvGrpSpPr>
      <p:grpSpPr>
        <a:xfrm>
          <a:off x="0" y="0"/>
          <a:ext cx="0" cy="0"/>
          <a:chOff x="0" y="0"/>
          <a:chExt cx="0" cy="0"/>
        </a:xfrm>
      </p:grpSpPr>
      <p:sp>
        <p:nvSpPr>
          <p:cNvPr id="688" name="Google Shape;688;p45"/>
          <p:cNvSpPr txBox="1"/>
          <p:nvPr>
            <p:ph type="title"/>
          </p:nvPr>
        </p:nvSpPr>
        <p:spPr>
          <a:xfrm>
            <a:off x="1103314" y="1595438"/>
            <a:ext cx="22170900" cy="824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Arial"/>
              <a:buNone/>
            </a:pPr>
            <a:r>
              <a:rPr lang="en-US"/>
              <a:t>Why Loyalty Program?</a:t>
            </a:r>
            <a:endParaRPr/>
          </a:p>
        </p:txBody>
      </p:sp>
      <p:sp>
        <p:nvSpPr>
          <p:cNvPr id="689" name="Google Shape;689;p45"/>
          <p:cNvSpPr txBox="1"/>
          <p:nvPr>
            <p:ph idx="11" type="ftr"/>
          </p:nvPr>
        </p:nvSpPr>
        <p:spPr>
          <a:xfrm>
            <a:off x="19193436" y="12920980"/>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a:t>
            </a:r>
            <a:r>
              <a:rPr lang="en-US">
                <a:latin typeface="Arial"/>
                <a:ea typeface="Arial"/>
                <a:cs typeface="Arial"/>
                <a:sym typeface="Arial"/>
              </a:rPr>
              <a:t>confidential</a:t>
            </a:r>
            <a:r>
              <a:rPr lang="en-US"/>
              <a:t>. Do not distribute.</a:t>
            </a:r>
            <a:endParaRPr/>
          </a:p>
        </p:txBody>
      </p:sp>
      <p:sp>
        <p:nvSpPr>
          <p:cNvPr id="690" name="Google Shape;690;p45"/>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691" name="Google Shape;691;p45"/>
          <p:cNvSpPr txBox="1"/>
          <p:nvPr>
            <p:ph idx="4" type="body"/>
          </p:nvPr>
        </p:nvSpPr>
        <p:spPr>
          <a:xfrm>
            <a:off x="2660650" y="8166895"/>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Retaining Customers</a:t>
            </a:r>
            <a:endParaRPr/>
          </a:p>
        </p:txBody>
      </p:sp>
      <p:sp>
        <p:nvSpPr>
          <p:cNvPr id="692" name="Google Shape;692;p45"/>
          <p:cNvSpPr txBox="1"/>
          <p:nvPr>
            <p:ph idx="7" type="body"/>
          </p:nvPr>
        </p:nvSpPr>
        <p:spPr>
          <a:xfrm>
            <a:off x="18526752" y="8166895"/>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Brand Advocates </a:t>
            </a:r>
            <a:endParaRPr/>
          </a:p>
        </p:txBody>
      </p:sp>
      <p:sp>
        <p:nvSpPr>
          <p:cNvPr id="693" name="Google Shape;693;p45"/>
          <p:cNvSpPr txBox="1"/>
          <p:nvPr>
            <p:ph idx="13" type="body"/>
          </p:nvPr>
        </p:nvSpPr>
        <p:spPr>
          <a:xfrm>
            <a:off x="13238047" y="8023245"/>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Better Communication</a:t>
            </a:r>
            <a:endParaRPr/>
          </a:p>
        </p:txBody>
      </p:sp>
      <p:sp>
        <p:nvSpPr>
          <p:cNvPr id="694" name="Google Shape;694;p45"/>
          <p:cNvSpPr txBox="1"/>
          <p:nvPr>
            <p:ph idx="16" type="body"/>
          </p:nvPr>
        </p:nvSpPr>
        <p:spPr>
          <a:xfrm>
            <a:off x="7949343" y="8166895"/>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Ability to Tailor</a:t>
            </a:r>
            <a:endParaRPr/>
          </a:p>
        </p:txBody>
      </p:sp>
      <p:sp>
        <p:nvSpPr>
          <p:cNvPr id="695" name="Google Shape;695;p45"/>
          <p:cNvSpPr/>
          <p:nvPr/>
        </p:nvSpPr>
        <p:spPr>
          <a:xfrm>
            <a:off x="3829723" y="6257102"/>
            <a:ext cx="846396" cy="846396"/>
          </a:xfrm>
          <a:custGeom>
            <a:rect b="b" l="l" r="r" t="t"/>
            <a:pathLst>
              <a:path extrusionOk="0" h="21600" w="2160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696" name="Google Shape;696;p45"/>
          <p:cNvSpPr/>
          <p:nvPr/>
        </p:nvSpPr>
        <p:spPr>
          <a:xfrm>
            <a:off x="9114223" y="6257101"/>
            <a:ext cx="846396" cy="846396"/>
          </a:xfrm>
          <a:custGeom>
            <a:rect b="b" l="l" r="r" t="t"/>
            <a:pathLst>
              <a:path extrusionOk="0" h="21600" w="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697" name="Google Shape;697;p45"/>
          <p:cNvSpPr/>
          <p:nvPr/>
        </p:nvSpPr>
        <p:spPr>
          <a:xfrm>
            <a:off x="14402425" y="6257100"/>
            <a:ext cx="846396" cy="846396"/>
          </a:xfrm>
          <a:custGeom>
            <a:rect b="b" l="l" r="r" t="t"/>
            <a:pathLst>
              <a:path extrusionOk="0" h="21600" w="2160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698" name="Google Shape;698;p45"/>
          <p:cNvSpPr/>
          <p:nvPr/>
        </p:nvSpPr>
        <p:spPr>
          <a:xfrm>
            <a:off x="19709263" y="6329304"/>
            <a:ext cx="819450" cy="670464"/>
          </a:xfrm>
          <a:custGeom>
            <a:rect b="b" l="l" r="r" t="t"/>
            <a:pathLst>
              <a:path extrusionOk="0" h="21600" w="2160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699" name="Google Shape;699;p45"/>
          <p:cNvSpPr txBox="1"/>
          <p:nvPr/>
        </p:nvSpPr>
        <p:spPr>
          <a:xfrm>
            <a:off x="7977975" y="9082625"/>
            <a:ext cx="3313800" cy="11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Loyalty programs give us greater access to customer information, allowing TIcketmaster to tailor to consumer trends.</a:t>
            </a:r>
            <a:endParaRPr/>
          </a:p>
        </p:txBody>
      </p:sp>
      <p:sp>
        <p:nvSpPr>
          <p:cNvPr id="700" name="Google Shape;700;p45"/>
          <p:cNvSpPr txBox="1"/>
          <p:nvPr/>
        </p:nvSpPr>
        <p:spPr>
          <a:xfrm>
            <a:off x="3013575" y="9153400"/>
            <a:ext cx="2831700" cy="111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Increase revenue by 5 to 10%, as loyalty members typically spend 5 to 20% more than ordinary users.  </a:t>
            </a:r>
            <a:endParaRPr/>
          </a:p>
        </p:txBody>
      </p:sp>
      <p:sp>
        <p:nvSpPr>
          <p:cNvPr id="701" name="Google Shape;701;p45"/>
          <p:cNvSpPr txBox="1"/>
          <p:nvPr/>
        </p:nvSpPr>
        <p:spPr>
          <a:xfrm>
            <a:off x="13349875" y="8984400"/>
            <a:ext cx="3072600" cy="135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Communication with users becomes much easier if they are part of a loyalty program. </a:t>
            </a:r>
            <a:endParaRPr/>
          </a:p>
        </p:txBody>
      </p:sp>
      <p:sp>
        <p:nvSpPr>
          <p:cNvPr id="702" name="Google Shape;702;p45"/>
          <p:cNvSpPr txBox="1"/>
          <p:nvPr/>
        </p:nvSpPr>
        <p:spPr>
          <a:xfrm>
            <a:off x="18703125" y="8899600"/>
            <a:ext cx="2831700" cy="128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Customers trust their friends and family - loyal customers will advocate for us.</a:t>
            </a:r>
            <a:endParaRPr/>
          </a:p>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46"/>
          <p:cNvSpPr txBox="1"/>
          <p:nvPr>
            <p:ph type="title"/>
          </p:nvPr>
        </p:nvSpPr>
        <p:spPr>
          <a:xfrm>
            <a:off x="1324800" y="2568625"/>
            <a:ext cx="7000800" cy="2894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8000">
                <a:solidFill>
                  <a:srgbClr val="026CDF"/>
                </a:solidFill>
              </a:rPr>
              <a:t>Retaining </a:t>
            </a:r>
            <a:endParaRPr sz="8000">
              <a:solidFill>
                <a:srgbClr val="026CDF"/>
              </a:solidFill>
            </a:endParaRPr>
          </a:p>
          <a:p>
            <a:pPr indent="0" lvl="0" marL="0" rtl="0" algn="l">
              <a:spcBef>
                <a:spcPts val="0"/>
              </a:spcBef>
              <a:spcAft>
                <a:spcPts val="0"/>
              </a:spcAft>
              <a:buNone/>
            </a:pPr>
            <a:r>
              <a:rPr lang="en-US" sz="8000">
                <a:solidFill>
                  <a:srgbClr val="026CDF"/>
                </a:solidFill>
              </a:rPr>
              <a:t>Customers</a:t>
            </a:r>
            <a:endParaRPr sz="8000">
              <a:solidFill>
                <a:srgbClr val="026CDF"/>
              </a:solidFill>
            </a:endParaRPr>
          </a:p>
        </p:txBody>
      </p:sp>
      <p:sp>
        <p:nvSpPr>
          <p:cNvPr id="709" name="Google Shape;709;p46"/>
          <p:cNvSpPr txBox="1"/>
          <p:nvPr>
            <p:ph idx="12" type="sldNum"/>
          </p:nvPr>
        </p:nvSpPr>
        <p:spPr>
          <a:xfrm>
            <a:off x="22951608" y="12343746"/>
            <a:ext cx="1109700" cy="111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710" name="Google Shape;710;p46"/>
          <p:cNvSpPr/>
          <p:nvPr>
            <p:ph idx="3" type="pic"/>
          </p:nvPr>
        </p:nvSpPr>
        <p:spPr>
          <a:xfrm>
            <a:off x="17278350" y="2059046"/>
            <a:ext cx="4904100" cy="4927200"/>
          </a:xfrm>
          <a:prstGeom prst="rect">
            <a:avLst/>
          </a:prstGeom>
        </p:spPr>
        <p:txBody>
          <a:bodyPr anchorCtr="0" anchor="t" bIns="45700" lIns="91425" spcFirstLastPara="1" rIns="91425" wrap="square" tIns="45700">
            <a:noAutofit/>
          </a:bodyPr>
          <a:lstStyle/>
          <a:p>
            <a:pPr indent="0" lvl="0" marL="457200" rtl="0" algn="l">
              <a:lnSpc>
                <a:spcPct val="100000"/>
              </a:lnSpc>
              <a:spcBef>
                <a:spcPts val="0"/>
              </a:spcBef>
              <a:spcAft>
                <a:spcPts val="0"/>
              </a:spcAft>
              <a:buNone/>
            </a:pPr>
            <a:r>
              <a:t/>
            </a:r>
            <a:endParaRPr b="1" sz="4000">
              <a:solidFill>
                <a:schemeClr val="dk1"/>
              </a:solidFill>
              <a:latin typeface="Times New Roman"/>
              <a:ea typeface="Times New Roman"/>
              <a:cs typeface="Times New Roman"/>
              <a:sym typeface="Times New Roman"/>
            </a:endParaRPr>
          </a:p>
          <a:p>
            <a:pPr indent="0" lvl="0" marL="457200" rtl="0" algn="l">
              <a:lnSpc>
                <a:spcPct val="100000"/>
              </a:lnSpc>
              <a:spcBef>
                <a:spcPts val="0"/>
              </a:spcBef>
              <a:spcAft>
                <a:spcPts val="0"/>
              </a:spcAft>
              <a:buNone/>
            </a:pPr>
            <a:r>
              <a:t/>
            </a:r>
            <a:endParaRPr/>
          </a:p>
        </p:txBody>
      </p:sp>
      <p:sp>
        <p:nvSpPr>
          <p:cNvPr id="711" name="Google Shape;711;p46"/>
          <p:cNvSpPr/>
          <p:nvPr>
            <p:ph idx="4" type="pic"/>
          </p:nvPr>
        </p:nvSpPr>
        <p:spPr>
          <a:xfrm>
            <a:off x="12374000" y="6986300"/>
            <a:ext cx="4904400" cy="49272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sz="4000">
                <a:solidFill>
                  <a:srgbClr val="000000"/>
                </a:solidFill>
              </a:rPr>
              <a:t>Increase revenue by  </a:t>
            </a:r>
            <a:r>
              <a:rPr b="1" i="1" lang="en-US" sz="4000">
                <a:solidFill>
                  <a:srgbClr val="4A86E8"/>
                </a:solidFill>
              </a:rPr>
              <a:t>5</a:t>
            </a:r>
            <a:r>
              <a:rPr b="1" lang="en-US" sz="4000">
                <a:solidFill>
                  <a:srgbClr val="000000"/>
                </a:solidFill>
              </a:rPr>
              <a:t> to </a:t>
            </a:r>
            <a:r>
              <a:rPr b="1" i="1" lang="en-US" sz="4000">
                <a:solidFill>
                  <a:srgbClr val="4A86E8"/>
                </a:solidFill>
              </a:rPr>
              <a:t>10%</a:t>
            </a:r>
            <a:r>
              <a:rPr b="1" lang="en-US" sz="4000">
                <a:solidFill>
                  <a:srgbClr val="000000"/>
                </a:solidFill>
              </a:rPr>
              <a:t>.</a:t>
            </a:r>
            <a:endParaRPr b="1" sz="4000"/>
          </a:p>
        </p:txBody>
      </p:sp>
      <p:sp>
        <p:nvSpPr>
          <p:cNvPr id="712" name="Google Shape;712;p46"/>
          <p:cNvSpPr txBox="1"/>
          <p:nvPr/>
        </p:nvSpPr>
        <p:spPr>
          <a:xfrm>
            <a:off x="11866400" y="1939350"/>
            <a:ext cx="4904400" cy="51666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i="1" lang="en-US" sz="4000">
                <a:solidFill>
                  <a:srgbClr val="4A86E8"/>
                </a:solidFill>
              </a:rPr>
              <a:t>50%</a:t>
            </a:r>
            <a:r>
              <a:rPr b="1" lang="en-US" sz="4000">
                <a:solidFill>
                  <a:schemeClr val="dk1"/>
                </a:solidFill>
              </a:rPr>
              <a:t> of consumers change their behavior to reach a higher tier in a loyalty program.</a:t>
            </a:r>
            <a:endParaRPr/>
          </a:p>
        </p:txBody>
      </p:sp>
      <p:sp>
        <p:nvSpPr>
          <p:cNvPr id="713" name="Google Shape;713;p46"/>
          <p:cNvSpPr txBox="1"/>
          <p:nvPr/>
        </p:nvSpPr>
        <p:spPr>
          <a:xfrm>
            <a:off x="17278350" y="6866550"/>
            <a:ext cx="4904100" cy="492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4000"/>
              <a:t>L</a:t>
            </a:r>
            <a:r>
              <a:rPr b="1" lang="en-US" sz="4000"/>
              <a:t>oyalty members typically spend          </a:t>
            </a:r>
            <a:r>
              <a:rPr b="1" i="1" lang="en-US" sz="4000">
                <a:solidFill>
                  <a:srgbClr val="4A86E8"/>
                </a:solidFill>
              </a:rPr>
              <a:t>5</a:t>
            </a:r>
            <a:r>
              <a:rPr b="1" lang="en-US" sz="4000"/>
              <a:t> to </a:t>
            </a:r>
            <a:r>
              <a:rPr b="1" i="1" lang="en-US" sz="4000">
                <a:solidFill>
                  <a:srgbClr val="4A86E8"/>
                </a:solidFill>
              </a:rPr>
              <a:t>20%</a:t>
            </a:r>
            <a:r>
              <a:rPr b="1" lang="en-US" sz="4000"/>
              <a:t> more than ordinary users.</a:t>
            </a:r>
            <a:r>
              <a:rPr lang="en-US" sz="4000"/>
              <a:t>  </a:t>
            </a:r>
            <a:endParaRPr sz="4000"/>
          </a:p>
        </p:txBody>
      </p:sp>
      <p:sp>
        <p:nvSpPr>
          <p:cNvPr id="714" name="Google Shape;714;p46"/>
          <p:cNvSpPr txBox="1"/>
          <p:nvPr/>
        </p:nvSpPr>
        <p:spPr>
          <a:xfrm>
            <a:off x="16770800" y="1939350"/>
            <a:ext cx="4766400" cy="49272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i="1" lang="en-US" sz="4000">
                <a:solidFill>
                  <a:srgbClr val="4A86E8"/>
                </a:solidFill>
              </a:rPr>
              <a:t>76%</a:t>
            </a:r>
            <a:r>
              <a:rPr b="1" lang="en-US" sz="4000">
                <a:solidFill>
                  <a:srgbClr val="4A86E8"/>
                </a:solidFill>
              </a:rPr>
              <a:t> </a:t>
            </a:r>
            <a:r>
              <a:rPr b="1" lang="en-US" sz="4000">
                <a:solidFill>
                  <a:schemeClr val="dk1"/>
                </a:solidFill>
              </a:rPr>
              <a:t>of consumers view programs as part of their relationship with the brand.</a:t>
            </a:r>
            <a:endParaRPr/>
          </a:p>
        </p:txBody>
      </p:sp>
      <p:pic>
        <p:nvPicPr>
          <p:cNvPr id="715" name="Google Shape;715;p46"/>
          <p:cNvPicPr preferRelativeResize="0"/>
          <p:nvPr/>
        </p:nvPicPr>
        <p:blipFill>
          <a:blip r:embed="rId3">
            <a:alphaModFix/>
          </a:blip>
          <a:stretch>
            <a:fillRect/>
          </a:stretch>
        </p:blipFill>
        <p:spPr>
          <a:xfrm>
            <a:off x="1324800" y="6639690"/>
            <a:ext cx="4793883" cy="4760973"/>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0" name="Shape 720"/>
        <p:cNvGrpSpPr/>
        <p:nvPr/>
      </p:nvGrpSpPr>
      <p:grpSpPr>
        <a:xfrm>
          <a:off x="0" y="0"/>
          <a:ext cx="0" cy="0"/>
          <a:chOff x="0" y="0"/>
          <a:chExt cx="0" cy="0"/>
        </a:xfrm>
      </p:grpSpPr>
      <p:sp>
        <p:nvSpPr>
          <p:cNvPr id="721" name="Google Shape;721;p47"/>
          <p:cNvSpPr txBox="1"/>
          <p:nvPr>
            <p:ph type="title"/>
          </p:nvPr>
        </p:nvSpPr>
        <p:spPr>
          <a:xfrm>
            <a:off x="1097838" y="1259024"/>
            <a:ext cx="8083500" cy="38067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Key Aspects of a Loyalty Program </a:t>
            </a:r>
            <a:endParaRPr/>
          </a:p>
        </p:txBody>
      </p:sp>
      <p:sp>
        <p:nvSpPr>
          <p:cNvPr id="722" name="Google Shape;722;p47"/>
          <p:cNvSpPr txBox="1"/>
          <p:nvPr>
            <p:ph idx="12" type="sldNum"/>
          </p:nvPr>
        </p:nvSpPr>
        <p:spPr>
          <a:xfrm>
            <a:off x="22951608" y="12343746"/>
            <a:ext cx="1109700" cy="111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23" name="Google Shape;723;p47"/>
          <p:cNvSpPr txBox="1"/>
          <p:nvPr>
            <p:ph idx="1" type="body"/>
          </p:nvPr>
        </p:nvSpPr>
        <p:spPr>
          <a:xfrm>
            <a:off x="19311595" y="6378575"/>
            <a:ext cx="5093400" cy="680400"/>
          </a:xfrm>
          <a:prstGeom prst="rect">
            <a:avLst/>
          </a:prstGeom>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chemeClr val="lt1"/>
                </a:solidFill>
              </a:rPr>
              <a:t>Build both emotional &amp; </a:t>
            </a:r>
            <a:endParaRPr>
              <a:solidFill>
                <a:schemeClr val="lt1"/>
              </a:solidFill>
            </a:endParaRPr>
          </a:p>
          <a:p>
            <a:pPr indent="0" lvl="0" marL="0" rtl="0" algn="l">
              <a:lnSpc>
                <a:spcPct val="100000"/>
              </a:lnSpc>
              <a:spcBef>
                <a:spcPts val="0"/>
              </a:spcBef>
              <a:spcAft>
                <a:spcPts val="0"/>
              </a:spcAft>
              <a:buNone/>
            </a:pPr>
            <a:r>
              <a:rPr lang="en-US">
                <a:solidFill>
                  <a:schemeClr val="lt1"/>
                </a:solidFill>
              </a:rPr>
              <a:t>behavioral loyalty</a:t>
            </a:r>
            <a:endParaRPr>
              <a:solidFill>
                <a:schemeClr val="lt1"/>
              </a:solidFill>
            </a:endParaRPr>
          </a:p>
        </p:txBody>
      </p:sp>
      <p:sp>
        <p:nvSpPr>
          <p:cNvPr id="724" name="Google Shape;724;p47"/>
          <p:cNvSpPr txBox="1"/>
          <p:nvPr>
            <p:ph idx="3" type="body"/>
          </p:nvPr>
        </p:nvSpPr>
        <p:spPr>
          <a:xfrm>
            <a:off x="820650" y="8091300"/>
            <a:ext cx="4115100" cy="921900"/>
          </a:xfrm>
          <a:prstGeom prst="rect">
            <a:avLst/>
          </a:prstGeom>
          <a:solidFill>
            <a:srgbClr val="14A1A3"/>
          </a:solidFill>
        </p:spPr>
        <p:txBody>
          <a:bodyPr anchorCtr="0" anchor="t" bIns="45700" lIns="91425" spcFirstLastPara="1" rIns="91425" wrap="square" tIns="45700">
            <a:noAutofit/>
          </a:bodyPr>
          <a:lstStyle/>
          <a:p>
            <a:pPr indent="0" lvl="0" marL="0" rtl="0" algn="ctr">
              <a:spcBef>
                <a:spcPts val="2000"/>
              </a:spcBef>
              <a:spcAft>
                <a:spcPts val="0"/>
              </a:spcAft>
              <a:buNone/>
            </a:pPr>
            <a:r>
              <a:rPr lang="en-US" sz="3600">
                <a:solidFill>
                  <a:schemeClr val="lt1"/>
                </a:solidFill>
              </a:rPr>
              <a:t>Make it easy </a:t>
            </a:r>
            <a:endParaRPr sz="3600">
              <a:solidFill>
                <a:schemeClr val="lt1"/>
              </a:solidFill>
            </a:endParaRPr>
          </a:p>
        </p:txBody>
      </p:sp>
      <p:sp>
        <p:nvSpPr>
          <p:cNvPr id="725" name="Google Shape;725;p47"/>
          <p:cNvSpPr txBox="1"/>
          <p:nvPr>
            <p:ph idx="1" type="body"/>
          </p:nvPr>
        </p:nvSpPr>
        <p:spPr>
          <a:xfrm>
            <a:off x="5717725" y="4539481"/>
            <a:ext cx="12973800" cy="1594500"/>
          </a:xfrm>
          <a:prstGeom prst="rect">
            <a:avLst/>
          </a:prstGeom>
        </p:spPr>
        <p:txBody>
          <a:bodyPr anchorCtr="0" anchor="t" bIns="45700" lIns="91425" spcFirstLastPara="1" rIns="91425" wrap="square" tIns="45700">
            <a:noAutofit/>
          </a:bodyPr>
          <a:lstStyle/>
          <a:p>
            <a:pPr indent="0" lvl="0" marL="0" rtl="0" algn="ctr">
              <a:spcBef>
                <a:spcPts val="2000"/>
              </a:spcBef>
              <a:spcAft>
                <a:spcPts val="0"/>
              </a:spcAft>
              <a:buNone/>
            </a:pPr>
            <a:r>
              <a:rPr lang="en-US" sz="6000">
                <a:solidFill>
                  <a:schemeClr val="lt1"/>
                </a:solidFill>
              </a:rPr>
              <a:t>Emphasize the customer experience</a:t>
            </a:r>
            <a:endParaRPr sz="6000">
              <a:solidFill>
                <a:schemeClr val="lt1"/>
              </a:solidFill>
            </a:endParaRPr>
          </a:p>
          <a:p>
            <a:pPr indent="0" lvl="0" marL="0" rtl="0" algn="l">
              <a:spcBef>
                <a:spcPts val="2000"/>
              </a:spcBef>
              <a:spcAft>
                <a:spcPts val="0"/>
              </a:spcAft>
              <a:buNone/>
            </a:pPr>
            <a:r>
              <a:t/>
            </a:r>
            <a:endParaRPr sz="3600">
              <a:solidFill>
                <a:srgbClr val="D8D8D8"/>
              </a:solidFill>
            </a:endParaRPr>
          </a:p>
        </p:txBody>
      </p:sp>
      <p:sp>
        <p:nvSpPr>
          <p:cNvPr id="726" name="Google Shape;726;p47"/>
          <p:cNvSpPr txBox="1"/>
          <p:nvPr/>
        </p:nvSpPr>
        <p:spPr>
          <a:xfrm>
            <a:off x="6771925" y="5617850"/>
            <a:ext cx="10865400" cy="133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BFBFBF"/>
                </a:solidFill>
              </a:rPr>
              <a:t>Everything else is meant to enhance it </a:t>
            </a:r>
            <a:endParaRPr sz="4800">
              <a:solidFill>
                <a:srgbClr val="BFBFBF"/>
              </a:solidFill>
            </a:endParaRPr>
          </a:p>
        </p:txBody>
      </p:sp>
      <p:sp>
        <p:nvSpPr>
          <p:cNvPr id="727" name="Google Shape;727;p47"/>
          <p:cNvSpPr/>
          <p:nvPr/>
        </p:nvSpPr>
        <p:spPr>
          <a:xfrm>
            <a:off x="5354675" y="4273775"/>
            <a:ext cx="5262600" cy="1834500"/>
          </a:xfrm>
          <a:prstGeom prst="halfFrame">
            <a:avLst>
              <a:gd fmla="val 8626" name="adj1"/>
              <a:gd fmla="val 9374" name="adj2"/>
            </a:avLst>
          </a:prstGeom>
          <a:solidFill>
            <a:srgbClr val="14A1A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728" name="Google Shape;728;p47"/>
          <p:cNvSpPr/>
          <p:nvPr/>
        </p:nvSpPr>
        <p:spPr>
          <a:xfrm rot="10800000">
            <a:off x="14080100" y="5181125"/>
            <a:ext cx="5093400" cy="1878000"/>
          </a:xfrm>
          <a:prstGeom prst="halfFrame">
            <a:avLst>
              <a:gd fmla="val 8626" name="adj1"/>
              <a:gd fmla="val 9374" name="adj2"/>
            </a:avLst>
          </a:prstGeom>
          <a:solidFill>
            <a:srgbClr val="14A1A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FF"/>
              </a:solidFill>
            </a:endParaRPr>
          </a:p>
        </p:txBody>
      </p:sp>
      <p:sp>
        <p:nvSpPr>
          <p:cNvPr id="729" name="Google Shape;729;p47"/>
          <p:cNvSpPr txBox="1"/>
          <p:nvPr>
            <p:ph idx="3" type="body"/>
          </p:nvPr>
        </p:nvSpPr>
        <p:spPr>
          <a:xfrm>
            <a:off x="4935725" y="10340500"/>
            <a:ext cx="6732000" cy="921900"/>
          </a:xfrm>
          <a:prstGeom prst="rect">
            <a:avLst/>
          </a:prstGeom>
          <a:solidFill>
            <a:srgbClr val="D0006F"/>
          </a:solidFill>
        </p:spPr>
        <p:txBody>
          <a:bodyPr anchorCtr="0" anchor="t" bIns="45700" lIns="91425" spcFirstLastPara="1" rIns="91425" wrap="square" tIns="45700">
            <a:noAutofit/>
          </a:bodyPr>
          <a:lstStyle/>
          <a:p>
            <a:pPr indent="0" lvl="0" marL="0" rtl="0" algn="ctr">
              <a:spcBef>
                <a:spcPts val="2000"/>
              </a:spcBef>
              <a:spcAft>
                <a:spcPts val="0"/>
              </a:spcAft>
              <a:buNone/>
            </a:pPr>
            <a:r>
              <a:rPr lang="en-US" sz="3600">
                <a:solidFill>
                  <a:schemeClr val="lt1"/>
                </a:solidFill>
              </a:rPr>
              <a:t>Make them feel special</a:t>
            </a:r>
            <a:endParaRPr sz="3600">
              <a:solidFill>
                <a:schemeClr val="lt1"/>
              </a:solidFill>
            </a:endParaRPr>
          </a:p>
        </p:txBody>
      </p:sp>
      <p:sp>
        <p:nvSpPr>
          <p:cNvPr id="730" name="Google Shape;730;p47"/>
          <p:cNvSpPr txBox="1"/>
          <p:nvPr>
            <p:ph idx="3" type="body"/>
          </p:nvPr>
        </p:nvSpPr>
        <p:spPr>
          <a:xfrm>
            <a:off x="11667725" y="8649825"/>
            <a:ext cx="5771100" cy="921900"/>
          </a:xfrm>
          <a:prstGeom prst="rect">
            <a:avLst/>
          </a:prstGeom>
          <a:solidFill>
            <a:srgbClr val="026CDF"/>
          </a:solidFill>
        </p:spPr>
        <p:txBody>
          <a:bodyPr anchorCtr="0" anchor="t" bIns="45700" lIns="91425" spcFirstLastPara="1" rIns="91425" wrap="square" tIns="45700">
            <a:noAutofit/>
          </a:bodyPr>
          <a:lstStyle/>
          <a:p>
            <a:pPr indent="0" lvl="0" marL="0" rtl="0" algn="ctr">
              <a:spcBef>
                <a:spcPts val="2000"/>
              </a:spcBef>
              <a:spcAft>
                <a:spcPts val="0"/>
              </a:spcAft>
              <a:buNone/>
            </a:pPr>
            <a:r>
              <a:rPr lang="en-US" sz="3600">
                <a:solidFill>
                  <a:schemeClr val="lt1"/>
                </a:solidFill>
              </a:rPr>
              <a:t>Balance rewards mix</a:t>
            </a:r>
            <a:endParaRPr sz="3600">
              <a:solidFill>
                <a:schemeClr val="lt1"/>
              </a:solidFill>
            </a:endParaRPr>
          </a:p>
        </p:txBody>
      </p:sp>
      <p:sp>
        <p:nvSpPr>
          <p:cNvPr id="731" name="Google Shape;731;p47"/>
          <p:cNvSpPr txBox="1"/>
          <p:nvPr>
            <p:ph idx="3" type="body"/>
          </p:nvPr>
        </p:nvSpPr>
        <p:spPr>
          <a:xfrm>
            <a:off x="17438838" y="10928988"/>
            <a:ext cx="6124500" cy="921900"/>
          </a:xfrm>
          <a:prstGeom prst="rect">
            <a:avLst/>
          </a:prstGeom>
          <a:solidFill>
            <a:schemeClr val="accent5"/>
          </a:solidFill>
        </p:spPr>
        <p:txBody>
          <a:bodyPr anchorCtr="0" anchor="t" bIns="45700" lIns="91425" spcFirstLastPara="1" rIns="91425" wrap="square" tIns="45700">
            <a:noAutofit/>
          </a:bodyPr>
          <a:lstStyle/>
          <a:p>
            <a:pPr indent="0" lvl="0" marL="0" rtl="0" algn="ctr">
              <a:spcBef>
                <a:spcPts val="2000"/>
              </a:spcBef>
              <a:spcAft>
                <a:spcPts val="0"/>
              </a:spcAft>
              <a:buNone/>
            </a:pPr>
            <a:r>
              <a:rPr lang="en-US" sz="3600">
                <a:solidFill>
                  <a:schemeClr val="lt1"/>
                </a:solidFill>
              </a:rPr>
              <a:t>Be generous to customers</a:t>
            </a:r>
            <a:endParaRPr sz="3600">
              <a:solidFill>
                <a:schemeClr val="lt1"/>
              </a:solidFill>
            </a:endParaRPr>
          </a:p>
        </p:txBody>
      </p:sp>
      <p:sp>
        <p:nvSpPr>
          <p:cNvPr id="732" name="Google Shape;732;p47"/>
          <p:cNvSpPr txBox="1"/>
          <p:nvPr/>
        </p:nvSpPr>
        <p:spPr>
          <a:xfrm>
            <a:off x="6350388" y="11314938"/>
            <a:ext cx="39027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Exclusivity is good</a:t>
            </a:r>
            <a:endParaRPr sz="2400"/>
          </a:p>
        </p:txBody>
      </p:sp>
      <p:sp>
        <p:nvSpPr>
          <p:cNvPr id="733" name="Google Shape;733;p47"/>
          <p:cNvSpPr txBox="1"/>
          <p:nvPr/>
        </p:nvSpPr>
        <p:spPr>
          <a:xfrm>
            <a:off x="926863" y="9020163"/>
            <a:ext cx="39027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Easy to sign up &amp; use</a:t>
            </a:r>
            <a:endParaRPr sz="2400"/>
          </a:p>
        </p:txBody>
      </p:sp>
      <p:sp>
        <p:nvSpPr>
          <p:cNvPr id="734" name="Google Shape;734;p47"/>
          <p:cNvSpPr txBox="1"/>
          <p:nvPr/>
        </p:nvSpPr>
        <p:spPr>
          <a:xfrm>
            <a:off x="12389676" y="9571725"/>
            <a:ext cx="43272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Go beyond points &amp; discounts</a:t>
            </a:r>
            <a:endParaRPr sz="2400"/>
          </a:p>
        </p:txBody>
      </p:sp>
      <p:sp>
        <p:nvSpPr>
          <p:cNvPr id="735" name="Google Shape;735;p47"/>
          <p:cNvSpPr txBox="1"/>
          <p:nvPr/>
        </p:nvSpPr>
        <p:spPr>
          <a:xfrm>
            <a:off x="17193900" y="11826150"/>
            <a:ext cx="6614400" cy="51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t>Earn points/rewards through various means</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9" name="Shape 739"/>
        <p:cNvGrpSpPr/>
        <p:nvPr/>
      </p:nvGrpSpPr>
      <p:grpSpPr>
        <a:xfrm>
          <a:off x="0" y="0"/>
          <a:ext cx="0" cy="0"/>
          <a:chOff x="0" y="0"/>
          <a:chExt cx="0" cy="0"/>
        </a:xfrm>
      </p:grpSpPr>
      <p:sp>
        <p:nvSpPr>
          <p:cNvPr id="740" name="Google Shape;740;p48"/>
          <p:cNvSpPr txBox="1"/>
          <p:nvPr>
            <p:ph type="title"/>
          </p:nvPr>
        </p:nvSpPr>
        <p:spPr>
          <a:xfrm>
            <a:off x="1103313" y="2568635"/>
            <a:ext cx="9491700" cy="209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Arial"/>
              <a:buNone/>
            </a:pPr>
            <a:r>
              <a:rPr lang="en-US"/>
              <a:t>Ticketmaster Loyalty Program Proposal </a:t>
            </a:r>
            <a:endParaRPr/>
          </a:p>
        </p:txBody>
      </p:sp>
      <p:sp>
        <p:nvSpPr>
          <p:cNvPr id="741" name="Google Shape;741;p48"/>
          <p:cNvSpPr txBox="1"/>
          <p:nvPr>
            <p:ph idx="11" type="ftr"/>
          </p:nvPr>
        </p:nvSpPr>
        <p:spPr>
          <a:xfrm>
            <a:off x="19193436" y="12920980"/>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a:t>
            </a:r>
            <a:r>
              <a:rPr lang="en-US">
                <a:latin typeface="Arial"/>
                <a:ea typeface="Arial"/>
                <a:cs typeface="Arial"/>
                <a:sym typeface="Arial"/>
              </a:rPr>
              <a:t>confidential</a:t>
            </a:r>
            <a:r>
              <a:rPr lang="en-US"/>
              <a:t>. Do not distribute.</a:t>
            </a:r>
            <a:endParaRPr/>
          </a:p>
        </p:txBody>
      </p:sp>
      <p:sp>
        <p:nvSpPr>
          <p:cNvPr id="742" name="Google Shape;742;p48"/>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43" name="Google Shape;743;p48"/>
          <p:cNvSpPr/>
          <p:nvPr>
            <p:ph idx="4" type="pic"/>
          </p:nvPr>
        </p:nvSpPr>
        <p:spPr>
          <a:xfrm>
            <a:off x="12374003" y="6986291"/>
            <a:ext cx="4904400" cy="4920600"/>
          </a:xfrm>
          <a:prstGeom prst="rect">
            <a:avLst/>
          </a:prstGeom>
          <a:solidFill>
            <a:srgbClr val="026CDF"/>
          </a:solidFill>
          <a:ln cap="flat" cmpd="sng" w="1143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2000"/>
              </a:spcBef>
              <a:spcAft>
                <a:spcPts val="0"/>
              </a:spcAft>
              <a:buNone/>
            </a:pPr>
            <a:r>
              <a:rPr lang="en-US" sz="3000" u="sng">
                <a:solidFill>
                  <a:srgbClr val="FFFFFF"/>
                </a:solidFill>
              </a:rPr>
              <a:t>Balance Rewards Mix</a:t>
            </a:r>
            <a:endParaRPr sz="3000" u="sng">
              <a:solidFill>
                <a:srgbClr val="FFFFFF"/>
              </a:solidFill>
            </a:endParaRPr>
          </a:p>
        </p:txBody>
      </p:sp>
      <p:sp>
        <p:nvSpPr>
          <p:cNvPr id="744" name="Google Shape;744;p48"/>
          <p:cNvSpPr/>
          <p:nvPr>
            <p:ph idx="3" type="pic"/>
          </p:nvPr>
        </p:nvSpPr>
        <p:spPr>
          <a:xfrm>
            <a:off x="17278350" y="2059046"/>
            <a:ext cx="4904100" cy="4927200"/>
          </a:xfrm>
          <a:prstGeom prst="rect">
            <a:avLst/>
          </a:prstGeom>
          <a:solidFill>
            <a:srgbClr val="D0006F"/>
          </a:solidFill>
          <a:ln cap="flat" cmpd="sng" w="1143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2000"/>
              </a:spcBef>
              <a:spcAft>
                <a:spcPts val="0"/>
              </a:spcAft>
              <a:buNone/>
            </a:pPr>
            <a:r>
              <a:rPr lang="en-US" sz="3000" u="sng">
                <a:solidFill>
                  <a:srgbClr val="FFFFFF"/>
                </a:solidFill>
              </a:rPr>
              <a:t>Make Them Feel Special</a:t>
            </a:r>
            <a:endParaRPr sz="3000" u="sng">
              <a:solidFill>
                <a:srgbClr val="FFFFFF"/>
              </a:solidFill>
            </a:endParaRPr>
          </a:p>
        </p:txBody>
      </p:sp>
      <p:sp>
        <p:nvSpPr>
          <p:cNvPr id="745" name="Google Shape;745;p48"/>
          <p:cNvSpPr/>
          <p:nvPr>
            <p:ph idx="4" type="pic"/>
          </p:nvPr>
        </p:nvSpPr>
        <p:spPr>
          <a:xfrm>
            <a:off x="17278203" y="6986291"/>
            <a:ext cx="4904400" cy="4920600"/>
          </a:xfrm>
          <a:prstGeom prst="rect">
            <a:avLst/>
          </a:prstGeom>
          <a:solidFill>
            <a:schemeClr val="accent5"/>
          </a:solidFill>
          <a:ln cap="flat" cmpd="sng" w="1143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2000"/>
              </a:spcBef>
              <a:spcAft>
                <a:spcPts val="0"/>
              </a:spcAft>
              <a:buNone/>
            </a:pPr>
            <a:r>
              <a:rPr lang="en-US" sz="3000" u="sng">
                <a:solidFill>
                  <a:srgbClr val="FFFFFF"/>
                </a:solidFill>
              </a:rPr>
              <a:t>Be Generous to Customers</a:t>
            </a:r>
            <a:endParaRPr sz="3000" u="sng">
              <a:solidFill>
                <a:srgbClr val="FFFFFF"/>
              </a:solidFill>
            </a:endParaRPr>
          </a:p>
        </p:txBody>
      </p:sp>
      <p:sp>
        <p:nvSpPr>
          <p:cNvPr id="746" name="Google Shape;746;p48"/>
          <p:cNvSpPr/>
          <p:nvPr>
            <p:ph idx="4" type="pic"/>
          </p:nvPr>
        </p:nvSpPr>
        <p:spPr>
          <a:xfrm>
            <a:off x="12373478" y="2062341"/>
            <a:ext cx="4904400" cy="4920600"/>
          </a:xfrm>
          <a:prstGeom prst="rect">
            <a:avLst/>
          </a:prstGeom>
          <a:solidFill>
            <a:srgbClr val="14A1A3"/>
          </a:solidFill>
          <a:ln cap="flat" cmpd="sng" w="114300">
            <a:solidFill>
              <a:srgbClr val="FFFFFF"/>
            </a:solidFill>
            <a:prstDash val="solid"/>
            <a:round/>
            <a:headEnd len="sm" w="sm" type="none"/>
            <a:tailEnd len="sm" w="sm" type="none"/>
          </a:ln>
        </p:spPr>
        <p:txBody>
          <a:bodyPr anchorCtr="0" anchor="t" bIns="45700" lIns="91425" spcFirstLastPara="1" rIns="91425" wrap="square" tIns="45700">
            <a:noAutofit/>
          </a:bodyPr>
          <a:lstStyle/>
          <a:p>
            <a:pPr indent="0" lvl="0" marL="0" rtl="0" algn="ctr">
              <a:spcBef>
                <a:spcPts val="2000"/>
              </a:spcBef>
              <a:spcAft>
                <a:spcPts val="0"/>
              </a:spcAft>
              <a:buNone/>
            </a:pPr>
            <a:r>
              <a:rPr lang="en-US" sz="3000" u="sng">
                <a:solidFill>
                  <a:srgbClr val="FFFFFF"/>
                </a:solidFill>
              </a:rPr>
              <a:t>Make it Easy</a:t>
            </a:r>
            <a:endParaRPr sz="3000" u="sng">
              <a:solidFill>
                <a:srgbClr val="FFFFFF"/>
              </a:solidFill>
            </a:endParaRPr>
          </a:p>
        </p:txBody>
      </p:sp>
      <p:sp>
        <p:nvSpPr>
          <p:cNvPr id="747" name="Google Shape;747;p48"/>
          <p:cNvSpPr txBox="1"/>
          <p:nvPr/>
        </p:nvSpPr>
        <p:spPr>
          <a:xfrm>
            <a:off x="12534900" y="2817600"/>
            <a:ext cx="4743600" cy="41652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5FAFD"/>
              </a:buClr>
              <a:buSzPts val="2400"/>
              <a:buChar char="●"/>
            </a:pPr>
            <a:r>
              <a:rPr lang="en-US" sz="2400">
                <a:solidFill>
                  <a:srgbClr val="F5FAFD"/>
                </a:solidFill>
              </a:rPr>
              <a:t>Automatically enroll with a Ticketmaster account</a:t>
            </a:r>
            <a:endParaRPr sz="2400">
              <a:solidFill>
                <a:srgbClr val="F5FAFD"/>
              </a:solidFill>
            </a:endParaRPr>
          </a:p>
          <a:p>
            <a:pPr indent="-381000" lvl="0" marL="457200" rtl="0" algn="l">
              <a:lnSpc>
                <a:spcPct val="100000"/>
              </a:lnSpc>
              <a:spcBef>
                <a:spcPts val="1000"/>
              </a:spcBef>
              <a:spcAft>
                <a:spcPts val="0"/>
              </a:spcAft>
              <a:buClr>
                <a:srgbClr val="F5FAFD"/>
              </a:buClr>
              <a:buSzPts val="2400"/>
              <a:buChar char="●"/>
            </a:pPr>
            <a:r>
              <a:rPr lang="en-US" sz="2400">
                <a:solidFill>
                  <a:srgbClr val="F5FAFD"/>
                </a:solidFill>
              </a:rPr>
              <a:t>First purchase bonus </a:t>
            </a:r>
            <a:endParaRPr sz="2400">
              <a:solidFill>
                <a:srgbClr val="F5FAFD"/>
              </a:solidFill>
            </a:endParaRPr>
          </a:p>
          <a:p>
            <a:pPr indent="-381000" lvl="0" marL="457200" rtl="0" algn="l">
              <a:lnSpc>
                <a:spcPct val="100000"/>
              </a:lnSpc>
              <a:spcBef>
                <a:spcPts val="1000"/>
              </a:spcBef>
              <a:spcAft>
                <a:spcPts val="1000"/>
              </a:spcAft>
              <a:buClr>
                <a:srgbClr val="F5FAFD"/>
              </a:buClr>
              <a:buSzPts val="2400"/>
              <a:buChar char="●"/>
            </a:pPr>
            <a:r>
              <a:rPr lang="en-US" sz="2400">
                <a:solidFill>
                  <a:srgbClr val="F5FAFD"/>
                </a:solidFill>
              </a:rPr>
              <a:t>Every dollar corresponds to one point </a:t>
            </a:r>
            <a:endParaRPr sz="2400">
              <a:solidFill>
                <a:srgbClr val="F5FAFD"/>
              </a:solidFill>
            </a:endParaRPr>
          </a:p>
        </p:txBody>
      </p:sp>
      <p:sp>
        <p:nvSpPr>
          <p:cNvPr id="748" name="Google Shape;748;p48"/>
          <p:cNvSpPr txBox="1"/>
          <p:nvPr/>
        </p:nvSpPr>
        <p:spPr>
          <a:xfrm>
            <a:off x="17358600" y="2817600"/>
            <a:ext cx="4743600" cy="41652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5FAFD"/>
              </a:buClr>
              <a:buSzPts val="2400"/>
              <a:buChar char="●"/>
            </a:pPr>
            <a:r>
              <a:rPr lang="en-US" sz="2400">
                <a:solidFill>
                  <a:srgbClr val="F5FAFD"/>
                </a:solidFill>
              </a:rPr>
              <a:t>Reward differently based on: </a:t>
            </a:r>
            <a:endParaRPr sz="2400">
              <a:solidFill>
                <a:srgbClr val="F5FAFD"/>
              </a:solidFill>
            </a:endParaRPr>
          </a:p>
          <a:p>
            <a:pPr indent="-381000" lvl="1" marL="914400" rtl="0" algn="l">
              <a:lnSpc>
                <a:spcPct val="100000"/>
              </a:lnSpc>
              <a:spcBef>
                <a:spcPts val="1000"/>
              </a:spcBef>
              <a:spcAft>
                <a:spcPts val="0"/>
              </a:spcAft>
              <a:buClr>
                <a:srgbClr val="F5FAFD"/>
              </a:buClr>
              <a:buSzPts val="2400"/>
              <a:buChar char="○"/>
            </a:pPr>
            <a:r>
              <a:rPr lang="en-US" sz="2400">
                <a:solidFill>
                  <a:srgbClr val="F5FAFD"/>
                </a:solidFill>
              </a:rPr>
              <a:t>Amount spent </a:t>
            </a:r>
            <a:endParaRPr sz="2400">
              <a:solidFill>
                <a:srgbClr val="F5FAFD"/>
              </a:solidFill>
            </a:endParaRPr>
          </a:p>
          <a:p>
            <a:pPr indent="-381000" lvl="1" marL="914400" rtl="0" algn="l">
              <a:lnSpc>
                <a:spcPct val="100000"/>
              </a:lnSpc>
              <a:spcBef>
                <a:spcPts val="1000"/>
              </a:spcBef>
              <a:spcAft>
                <a:spcPts val="0"/>
              </a:spcAft>
              <a:buClr>
                <a:srgbClr val="F5FAFD"/>
              </a:buClr>
              <a:buSzPts val="2400"/>
              <a:buChar char="○"/>
            </a:pPr>
            <a:r>
              <a:rPr lang="en-US" sz="2400">
                <a:solidFill>
                  <a:srgbClr val="F5FAFD"/>
                </a:solidFill>
              </a:rPr>
              <a:t># of tickets purchased </a:t>
            </a:r>
            <a:endParaRPr sz="2400">
              <a:solidFill>
                <a:srgbClr val="F5FAFD"/>
              </a:solidFill>
            </a:endParaRPr>
          </a:p>
          <a:p>
            <a:pPr indent="-381000" lvl="1" marL="914400" rtl="0" algn="l">
              <a:lnSpc>
                <a:spcPct val="100000"/>
              </a:lnSpc>
              <a:spcBef>
                <a:spcPts val="1000"/>
              </a:spcBef>
              <a:spcAft>
                <a:spcPts val="1000"/>
              </a:spcAft>
              <a:buClr>
                <a:srgbClr val="F5FAFD"/>
              </a:buClr>
              <a:buSzPts val="2400"/>
              <a:buChar char="○"/>
            </a:pPr>
            <a:r>
              <a:rPr lang="en-US" sz="2400">
                <a:solidFill>
                  <a:srgbClr val="F5FAFD"/>
                </a:solidFill>
              </a:rPr>
              <a:t># of events attended </a:t>
            </a:r>
            <a:endParaRPr sz="2400">
              <a:solidFill>
                <a:srgbClr val="F5FAFD"/>
              </a:solidFill>
            </a:endParaRPr>
          </a:p>
        </p:txBody>
      </p:sp>
      <p:sp>
        <p:nvSpPr>
          <p:cNvPr id="749" name="Google Shape;749;p48"/>
          <p:cNvSpPr txBox="1"/>
          <p:nvPr/>
        </p:nvSpPr>
        <p:spPr>
          <a:xfrm>
            <a:off x="12534900" y="7869288"/>
            <a:ext cx="4743600" cy="41652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5FAFD"/>
              </a:buClr>
              <a:buSzPts val="2400"/>
              <a:buChar char="●"/>
            </a:pPr>
            <a:r>
              <a:rPr lang="en-US" sz="2400">
                <a:solidFill>
                  <a:srgbClr val="F5FAFD"/>
                </a:solidFill>
              </a:rPr>
              <a:t>Presale opportunities </a:t>
            </a:r>
            <a:endParaRPr sz="2400">
              <a:solidFill>
                <a:srgbClr val="F5FAFD"/>
              </a:solidFill>
            </a:endParaRPr>
          </a:p>
          <a:p>
            <a:pPr indent="-381000" lvl="0" marL="457200" rtl="0" algn="l">
              <a:lnSpc>
                <a:spcPct val="100000"/>
              </a:lnSpc>
              <a:spcBef>
                <a:spcPts val="1000"/>
              </a:spcBef>
              <a:spcAft>
                <a:spcPts val="0"/>
              </a:spcAft>
              <a:buClr>
                <a:srgbClr val="F5FAFD"/>
              </a:buClr>
              <a:buSzPts val="2400"/>
              <a:buChar char="●"/>
            </a:pPr>
            <a:r>
              <a:rPr lang="en-US" sz="2400">
                <a:solidFill>
                  <a:srgbClr val="F5FAFD"/>
                </a:solidFill>
              </a:rPr>
              <a:t>VIP packages </a:t>
            </a:r>
            <a:endParaRPr sz="2400">
              <a:solidFill>
                <a:srgbClr val="F5FAFD"/>
              </a:solidFill>
            </a:endParaRPr>
          </a:p>
          <a:p>
            <a:pPr indent="-381000" lvl="0" marL="457200" rtl="0" algn="l">
              <a:lnSpc>
                <a:spcPct val="100000"/>
              </a:lnSpc>
              <a:spcBef>
                <a:spcPts val="1000"/>
              </a:spcBef>
              <a:spcAft>
                <a:spcPts val="0"/>
              </a:spcAft>
              <a:buClr>
                <a:srgbClr val="F5FAFD"/>
              </a:buClr>
              <a:buSzPts val="2400"/>
              <a:buChar char="●"/>
            </a:pPr>
            <a:r>
              <a:rPr lang="en-US" sz="2400">
                <a:solidFill>
                  <a:srgbClr val="F5FAFD"/>
                </a:solidFill>
              </a:rPr>
              <a:t>Ticket upgrades </a:t>
            </a:r>
            <a:endParaRPr sz="2400">
              <a:solidFill>
                <a:srgbClr val="F5FAFD"/>
              </a:solidFill>
            </a:endParaRPr>
          </a:p>
          <a:p>
            <a:pPr indent="-381000" lvl="0" marL="457200" rtl="0" algn="l">
              <a:lnSpc>
                <a:spcPct val="100000"/>
              </a:lnSpc>
              <a:spcBef>
                <a:spcPts val="1000"/>
              </a:spcBef>
              <a:spcAft>
                <a:spcPts val="0"/>
              </a:spcAft>
              <a:buClr>
                <a:srgbClr val="F5FAFD"/>
              </a:buClr>
              <a:buSzPts val="2400"/>
              <a:buChar char="●"/>
            </a:pPr>
            <a:r>
              <a:rPr lang="en-US" sz="2400">
                <a:solidFill>
                  <a:srgbClr val="F5FAFD"/>
                </a:solidFill>
              </a:rPr>
              <a:t>Parking deals </a:t>
            </a:r>
            <a:endParaRPr sz="2400">
              <a:solidFill>
                <a:srgbClr val="F5FAFD"/>
              </a:solidFill>
            </a:endParaRPr>
          </a:p>
          <a:p>
            <a:pPr indent="-381000" lvl="0" marL="457200" rtl="0" algn="l">
              <a:lnSpc>
                <a:spcPct val="100000"/>
              </a:lnSpc>
              <a:spcBef>
                <a:spcPts val="1000"/>
              </a:spcBef>
              <a:spcAft>
                <a:spcPts val="1000"/>
              </a:spcAft>
              <a:buClr>
                <a:srgbClr val="F5FAFD"/>
              </a:buClr>
              <a:buSzPts val="2400"/>
              <a:buChar char="●"/>
            </a:pPr>
            <a:r>
              <a:rPr lang="en-US" sz="2400">
                <a:solidFill>
                  <a:srgbClr val="F5FAFD"/>
                </a:solidFill>
              </a:rPr>
              <a:t>Meetup for fans </a:t>
            </a:r>
            <a:r>
              <a:rPr lang="en-US" sz="2400">
                <a:solidFill>
                  <a:srgbClr val="F5FAFD"/>
                </a:solidFill>
              </a:rPr>
              <a:t> </a:t>
            </a:r>
            <a:endParaRPr sz="2400">
              <a:solidFill>
                <a:srgbClr val="F5FAFD"/>
              </a:solidFill>
            </a:endParaRPr>
          </a:p>
        </p:txBody>
      </p:sp>
      <p:sp>
        <p:nvSpPr>
          <p:cNvPr id="750" name="Google Shape;750;p48"/>
          <p:cNvSpPr txBox="1"/>
          <p:nvPr/>
        </p:nvSpPr>
        <p:spPr>
          <a:xfrm>
            <a:off x="17358600" y="7869288"/>
            <a:ext cx="4743600" cy="4165200"/>
          </a:xfrm>
          <a:prstGeom prst="rect">
            <a:avLst/>
          </a:prstGeom>
          <a:noFill/>
          <a:ln>
            <a:noFill/>
          </a:ln>
        </p:spPr>
        <p:txBody>
          <a:bodyPr anchorCtr="0" anchor="t" bIns="91425" lIns="91425" spcFirstLastPara="1" rIns="91425" wrap="square" tIns="91425">
            <a:noAutofit/>
          </a:bodyPr>
          <a:lstStyle/>
          <a:p>
            <a:pPr indent="-381000" lvl="0" marL="457200" rtl="0" algn="l">
              <a:lnSpc>
                <a:spcPct val="100000"/>
              </a:lnSpc>
              <a:spcBef>
                <a:spcPts val="0"/>
              </a:spcBef>
              <a:spcAft>
                <a:spcPts val="0"/>
              </a:spcAft>
              <a:buClr>
                <a:srgbClr val="F5FAFD"/>
              </a:buClr>
              <a:buSzPts val="2400"/>
              <a:buChar char="●"/>
            </a:pPr>
            <a:r>
              <a:rPr lang="en-US" sz="2400">
                <a:solidFill>
                  <a:srgbClr val="F5FAFD"/>
                </a:solidFill>
              </a:rPr>
              <a:t>Buying 10+ tickets/year doubles points on those tickets </a:t>
            </a:r>
            <a:endParaRPr sz="2400">
              <a:solidFill>
                <a:srgbClr val="F5FAFD"/>
              </a:solidFill>
            </a:endParaRPr>
          </a:p>
          <a:p>
            <a:pPr indent="-381000" lvl="0" marL="457200" rtl="0" algn="l">
              <a:lnSpc>
                <a:spcPct val="100000"/>
              </a:lnSpc>
              <a:spcBef>
                <a:spcPts val="1000"/>
              </a:spcBef>
              <a:spcAft>
                <a:spcPts val="0"/>
              </a:spcAft>
              <a:buClr>
                <a:srgbClr val="F5FAFD"/>
              </a:buClr>
              <a:buSzPts val="2400"/>
              <a:buChar char="●"/>
            </a:pPr>
            <a:r>
              <a:rPr lang="en-US" sz="2400">
                <a:solidFill>
                  <a:srgbClr val="F5FAFD"/>
                </a:solidFill>
              </a:rPr>
              <a:t>Sharing on social media collects points</a:t>
            </a:r>
            <a:endParaRPr sz="2400">
              <a:solidFill>
                <a:srgbClr val="F5FAFD"/>
              </a:solidFill>
            </a:endParaRPr>
          </a:p>
          <a:p>
            <a:pPr indent="-381000" lvl="0" marL="457200" rtl="0" algn="l">
              <a:lnSpc>
                <a:spcPct val="100000"/>
              </a:lnSpc>
              <a:spcBef>
                <a:spcPts val="1000"/>
              </a:spcBef>
              <a:spcAft>
                <a:spcPts val="1000"/>
              </a:spcAft>
              <a:buClr>
                <a:srgbClr val="F5FAFD"/>
              </a:buClr>
              <a:buSzPts val="2400"/>
              <a:buChar char="●"/>
            </a:pPr>
            <a:r>
              <a:rPr lang="en-US" sz="2400">
                <a:solidFill>
                  <a:srgbClr val="F5FAFD"/>
                </a:solidFill>
              </a:rPr>
              <a:t>Get points for transferring &amp; accepting tickets </a:t>
            </a:r>
            <a:endParaRPr sz="2400">
              <a:solidFill>
                <a:srgbClr val="F5FAFD"/>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sp>
        <p:nvSpPr>
          <p:cNvPr id="756" name="Google Shape;756;p49"/>
          <p:cNvSpPr txBox="1"/>
          <p:nvPr>
            <p:ph idx="12" type="sldNum"/>
          </p:nvPr>
        </p:nvSpPr>
        <p:spPr>
          <a:xfrm>
            <a:off x="22951608" y="12343746"/>
            <a:ext cx="1109700" cy="111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757" name="Google Shape;757;p49"/>
          <p:cNvSpPr txBox="1"/>
          <p:nvPr/>
        </p:nvSpPr>
        <p:spPr>
          <a:xfrm>
            <a:off x="-3373850" y="9020175"/>
            <a:ext cx="7728000" cy="2362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t/>
            </a:r>
            <a:endParaRPr sz="6000">
              <a:solidFill>
                <a:srgbClr val="FFFFFF"/>
              </a:solidFill>
            </a:endParaRPr>
          </a:p>
          <a:p>
            <a:pPr indent="0" lvl="0" marL="0" rtl="0" algn="r">
              <a:spcBef>
                <a:spcPts val="0"/>
              </a:spcBef>
              <a:spcAft>
                <a:spcPts val="0"/>
              </a:spcAft>
              <a:buNone/>
            </a:pPr>
            <a:r>
              <a:t/>
            </a:r>
            <a:endParaRPr sz="3600">
              <a:solidFill>
                <a:srgbClr val="FFFFFF"/>
              </a:solidFill>
            </a:endParaRPr>
          </a:p>
        </p:txBody>
      </p:sp>
      <p:sp>
        <p:nvSpPr>
          <p:cNvPr id="758" name="Google Shape;758;p49"/>
          <p:cNvSpPr txBox="1"/>
          <p:nvPr/>
        </p:nvSpPr>
        <p:spPr>
          <a:xfrm>
            <a:off x="4354150" y="10170475"/>
            <a:ext cx="4020300" cy="14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9"/>
          <p:cNvSpPr txBox="1"/>
          <p:nvPr/>
        </p:nvSpPr>
        <p:spPr>
          <a:xfrm>
            <a:off x="9740700" y="631625"/>
            <a:ext cx="13210800" cy="17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000"/>
              <a:t>What is a Co-Branded Credit Card?</a:t>
            </a:r>
            <a:endParaRPr b="1" sz="6000"/>
          </a:p>
        </p:txBody>
      </p:sp>
      <p:pic>
        <p:nvPicPr>
          <p:cNvPr id="760" name="Google Shape;760;p49"/>
          <p:cNvPicPr preferRelativeResize="0"/>
          <p:nvPr/>
        </p:nvPicPr>
        <p:blipFill>
          <a:blip r:embed="rId3">
            <a:alphaModFix/>
          </a:blip>
          <a:stretch>
            <a:fillRect/>
          </a:stretch>
        </p:blipFill>
        <p:spPr>
          <a:xfrm>
            <a:off x="1146975" y="-348450"/>
            <a:ext cx="5545150" cy="5545150"/>
          </a:xfrm>
          <a:prstGeom prst="rect">
            <a:avLst/>
          </a:prstGeom>
          <a:noFill/>
          <a:ln>
            <a:noFill/>
          </a:ln>
        </p:spPr>
      </p:pic>
      <p:pic>
        <p:nvPicPr>
          <p:cNvPr id="761" name="Google Shape;761;p49"/>
          <p:cNvPicPr preferRelativeResize="0"/>
          <p:nvPr/>
        </p:nvPicPr>
        <p:blipFill>
          <a:blip r:embed="rId4">
            <a:alphaModFix/>
          </a:blip>
          <a:stretch>
            <a:fillRect/>
          </a:stretch>
        </p:blipFill>
        <p:spPr>
          <a:xfrm>
            <a:off x="1406725" y="4245387"/>
            <a:ext cx="5025650" cy="2826925"/>
          </a:xfrm>
          <a:prstGeom prst="rect">
            <a:avLst/>
          </a:prstGeom>
          <a:noFill/>
          <a:ln>
            <a:noFill/>
          </a:ln>
        </p:spPr>
      </p:pic>
      <p:pic>
        <p:nvPicPr>
          <p:cNvPr id="762" name="Google Shape;762;p49"/>
          <p:cNvPicPr preferRelativeResize="0"/>
          <p:nvPr/>
        </p:nvPicPr>
        <p:blipFill>
          <a:blip r:embed="rId5">
            <a:alphaModFix/>
          </a:blip>
          <a:stretch>
            <a:fillRect/>
          </a:stretch>
        </p:blipFill>
        <p:spPr>
          <a:xfrm>
            <a:off x="1146975" y="7633886"/>
            <a:ext cx="5545149" cy="2772574"/>
          </a:xfrm>
          <a:prstGeom prst="rect">
            <a:avLst/>
          </a:prstGeom>
          <a:noFill/>
          <a:ln>
            <a:noFill/>
          </a:ln>
        </p:spPr>
      </p:pic>
      <p:pic>
        <p:nvPicPr>
          <p:cNvPr id="763" name="Google Shape;763;p49"/>
          <p:cNvPicPr preferRelativeResize="0"/>
          <p:nvPr/>
        </p:nvPicPr>
        <p:blipFill>
          <a:blip r:embed="rId6">
            <a:alphaModFix/>
          </a:blip>
          <a:stretch>
            <a:fillRect/>
          </a:stretch>
        </p:blipFill>
        <p:spPr>
          <a:xfrm>
            <a:off x="1488063" y="9020175"/>
            <a:ext cx="4862975" cy="4862975"/>
          </a:xfrm>
          <a:prstGeom prst="rect">
            <a:avLst/>
          </a:prstGeom>
          <a:noFill/>
          <a:ln>
            <a:noFill/>
          </a:ln>
          <a:effectLst>
            <a:outerShdw blurRad="271463" rotWithShape="0" algn="bl" dir="2760000" dist="38100">
              <a:srgbClr val="FFFFFF">
                <a:alpha val="95000"/>
              </a:srgbClr>
            </a:outerShdw>
            <a:reflection blurRad="0" dir="5400000" dist="38100" endA="0" endPos="30000" fadeDir="5400012" kx="0" rotWithShape="0" algn="bl" stPos="0" sy="-100000" ky="0"/>
          </a:effectLst>
        </p:spPr>
      </p:pic>
      <p:sp>
        <p:nvSpPr>
          <p:cNvPr id="764" name="Google Shape;764;p49"/>
          <p:cNvSpPr txBox="1"/>
          <p:nvPr/>
        </p:nvSpPr>
        <p:spPr>
          <a:xfrm>
            <a:off x="9348325" y="2298775"/>
            <a:ext cx="13926000" cy="10044900"/>
          </a:xfrm>
          <a:prstGeom prst="rect">
            <a:avLst/>
          </a:prstGeom>
          <a:noFill/>
          <a:ln>
            <a:noFill/>
          </a:ln>
        </p:spPr>
        <p:txBody>
          <a:bodyPr anchorCtr="0" anchor="t" bIns="91425" lIns="91425" spcFirstLastPara="1" rIns="91425" wrap="square" tIns="91425">
            <a:noAutofit/>
          </a:bodyPr>
          <a:lstStyle/>
          <a:p>
            <a:pPr indent="-533400" lvl="0" marL="457200" rtl="0" algn="l">
              <a:spcBef>
                <a:spcPts val="0"/>
              </a:spcBef>
              <a:spcAft>
                <a:spcPts val="0"/>
              </a:spcAft>
              <a:buSzPts val="4800"/>
              <a:buChar char="●"/>
            </a:pPr>
            <a:r>
              <a:rPr lang="en-US" sz="4800"/>
              <a:t>Mutual partnership that provides merchant-specific benefits to brand-loyal customers</a:t>
            </a:r>
            <a:endParaRPr sz="4800"/>
          </a:p>
          <a:p>
            <a:pPr indent="0" lvl="0" marL="457200" rtl="0" algn="l">
              <a:spcBef>
                <a:spcPts val="0"/>
              </a:spcBef>
              <a:spcAft>
                <a:spcPts val="0"/>
              </a:spcAft>
              <a:buNone/>
            </a:pPr>
            <a:r>
              <a:t/>
            </a:r>
            <a:endParaRPr sz="4800"/>
          </a:p>
          <a:p>
            <a:pPr indent="-533400" lvl="0" marL="457200" rtl="0" algn="l">
              <a:spcBef>
                <a:spcPts val="0"/>
              </a:spcBef>
              <a:spcAft>
                <a:spcPts val="0"/>
              </a:spcAft>
              <a:buSzPts val="4800"/>
              <a:buChar char="●"/>
            </a:pPr>
            <a:r>
              <a:rPr lang="en-US" sz="4800"/>
              <a:t>Issuer - Bank behind the card, ultimately in charge of approvals, interest rates, debt.</a:t>
            </a:r>
            <a:endParaRPr sz="4800"/>
          </a:p>
          <a:p>
            <a:pPr indent="0" lvl="0" marL="457200" rtl="0" algn="l">
              <a:spcBef>
                <a:spcPts val="0"/>
              </a:spcBef>
              <a:spcAft>
                <a:spcPts val="0"/>
              </a:spcAft>
              <a:buNone/>
            </a:pPr>
            <a:r>
              <a:t/>
            </a:r>
            <a:endParaRPr sz="4800"/>
          </a:p>
          <a:p>
            <a:pPr indent="-533400" lvl="0" marL="457200" rtl="0" algn="l">
              <a:spcBef>
                <a:spcPts val="0"/>
              </a:spcBef>
              <a:spcAft>
                <a:spcPts val="0"/>
              </a:spcAft>
              <a:buSzPts val="4800"/>
              <a:buChar char="●"/>
            </a:pPr>
            <a:r>
              <a:rPr lang="en-US" sz="4800"/>
              <a:t>Carries the brand of a partner - making card more appealing to target customers</a:t>
            </a:r>
            <a:endParaRPr sz="4800"/>
          </a:p>
          <a:p>
            <a:pPr indent="0" lvl="0" marL="0" rtl="0" algn="l">
              <a:spcBef>
                <a:spcPts val="0"/>
              </a:spcBef>
              <a:spcAft>
                <a:spcPts val="0"/>
              </a:spcAft>
              <a:buNone/>
            </a:pPr>
            <a:r>
              <a:t/>
            </a:r>
            <a:endParaRPr sz="4800"/>
          </a:p>
          <a:p>
            <a:pPr indent="-533400" lvl="0" marL="457200" rtl="0" algn="l">
              <a:spcBef>
                <a:spcPts val="0"/>
              </a:spcBef>
              <a:spcAft>
                <a:spcPts val="0"/>
              </a:spcAft>
              <a:buSzPts val="4800"/>
              <a:buChar char="●"/>
            </a:pPr>
            <a:r>
              <a:rPr lang="en-US" sz="4800"/>
              <a:t>NOT Private Label Credit Card (Store Card) -- Can be used outside of Ticketmaster</a:t>
            </a:r>
            <a:endParaRPr sz="4800"/>
          </a:p>
          <a:p>
            <a:pPr indent="0" lvl="0" marL="0" rtl="0" algn="l">
              <a:spcBef>
                <a:spcPts val="0"/>
              </a:spcBef>
              <a:spcAft>
                <a:spcPts val="0"/>
              </a:spcAft>
              <a:buNone/>
            </a:pPr>
            <a:r>
              <a:t/>
            </a:r>
            <a:endParaRPr sz="4800"/>
          </a:p>
          <a:p>
            <a:pPr indent="-533400" lvl="0" marL="457200" rtl="0" algn="l">
              <a:spcBef>
                <a:spcPts val="0"/>
              </a:spcBef>
              <a:spcAft>
                <a:spcPts val="0"/>
              </a:spcAft>
              <a:buSzPts val="4800"/>
              <a:buChar char="●"/>
            </a:pPr>
            <a:r>
              <a:rPr lang="en-US" sz="4800"/>
              <a:t>Why would an issuer partner with a merchant</a:t>
            </a:r>
            <a:r>
              <a:rPr lang="en-US" sz="4800"/>
              <a:t>?</a:t>
            </a:r>
            <a:endParaRPr sz="4800"/>
          </a:p>
          <a:p>
            <a:pPr indent="-533400" lvl="1" marL="914400" rtl="0" algn="l">
              <a:spcBef>
                <a:spcPts val="0"/>
              </a:spcBef>
              <a:spcAft>
                <a:spcPts val="0"/>
              </a:spcAft>
              <a:buSzPts val="4800"/>
              <a:buChar char="○"/>
            </a:pPr>
            <a:r>
              <a:rPr lang="en-US" sz="4800"/>
              <a:t>Costco + AMEX</a:t>
            </a:r>
            <a:endParaRPr sz="4800"/>
          </a:p>
          <a:p>
            <a:pPr indent="0" lvl="0" marL="0" rtl="0" algn="l">
              <a:spcBef>
                <a:spcPts val="0"/>
              </a:spcBef>
              <a:spcAft>
                <a:spcPts val="0"/>
              </a:spcAft>
              <a:buNone/>
            </a:pPr>
            <a:r>
              <a:t/>
            </a:r>
            <a:endParaRPr sz="48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50"/>
          <p:cNvSpPr txBox="1"/>
          <p:nvPr>
            <p:ph idx="12" type="sldNum"/>
          </p:nvPr>
        </p:nvSpPr>
        <p:spPr>
          <a:xfrm>
            <a:off x="22951608" y="12343746"/>
            <a:ext cx="1109700" cy="111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771" name="Google Shape;771;p50"/>
          <p:cNvSpPr txBox="1"/>
          <p:nvPr/>
        </p:nvSpPr>
        <p:spPr>
          <a:xfrm>
            <a:off x="5289525" y="9529900"/>
            <a:ext cx="4020300" cy="14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50"/>
          <p:cNvSpPr txBox="1"/>
          <p:nvPr/>
        </p:nvSpPr>
        <p:spPr>
          <a:xfrm>
            <a:off x="10203125" y="631525"/>
            <a:ext cx="12117600" cy="179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6900"/>
              <a:t>Millennials and Credit Cards</a:t>
            </a:r>
            <a:endParaRPr b="1" sz="6900"/>
          </a:p>
        </p:txBody>
      </p:sp>
      <p:sp>
        <p:nvSpPr>
          <p:cNvPr id="773" name="Google Shape;773;p50"/>
          <p:cNvSpPr txBox="1"/>
          <p:nvPr/>
        </p:nvSpPr>
        <p:spPr>
          <a:xfrm>
            <a:off x="1141850" y="631525"/>
            <a:ext cx="5555400" cy="2362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6000">
                <a:solidFill>
                  <a:schemeClr val="lt1"/>
                </a:solidFill>
              </a:rPr>
              <a:t>In </a:t>
            </a:r>
            <a:r>
              <a:rPr b="1" lang="en-US" sz="7200">
                <a:solidFill>
                  <a:schemeClr val="lt1"/>
                </a:solidFill>
              </a:rPr>
              <a:t>4</a:t>
            </a:r>
            <a:r>
              <a:rPr b="1" lang="en-US" sz="6000">
                <a:solidFill>
                  <a:schemeClr val="lt1"/>
                </a:solidFill>
              </a:rPr>
              <a:t> years, </a:t>
            </a:r>
            <a:r>
              <a:rPr b="1" lang="en-US" sz="6000">
                <a:solidFill>
                  <a:schemeClr val="lt1"/>
                </a:solidFill>
              </a:rPr>
              <a:t>Millennials</a:t>
            </a:r>
            <a:r>
              <a:rPr b="1" lang="en-US" sz="6000">
                <a:solidFill>
                  <a:schemeClr val="lt1"/>
                </a:solidFill>
              </a:rPr>
              <a:t> will make up: </a:t>
            </a:r>
            <a:endParaRPr b="1" sz="6000">
              <a:solidFill>
                <a:schemeClr val="lt1"/>
              </a:solidFill>
            </a:endParaRPr>
          </a:p>
        </p:txBody>
      </p:sp>
      <p:sp>
        <p:nvSpPr>
          <p:cNvPr id="774" name="Google Shape;774;p50"/>
          <p:cNvSpPr/>
          <p:nvPr/>
        </p:nvSpPr>
        <p:spPr>
          <a:xfrm>
            <a:off x="651325" y="3882413"/>
            <a:ext cx="4674300" cy="4512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D0D0D"/>
              </a:solidFill>
            </a:endParaRPr>
          </a:p>
        </p:txBody>
      </p:sp>
      <p:sp>
        <p:nvSpPr>
          <p:cNvPr id="775" name="Google Shape;775;p50"/>
          <p:cNvSpPr txBox="1"/>
          <p:nvPr/>
        </p:nvSpPr>
        <p:spPr>
          <a:xfrm>
            <a:off x="210775" y="4637363"/>
            <a:ext cx="5555400" cy="275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7200">
                <a:solidFill>
                  <a:srgbClr val="1F497D"/>
                </a:solidFill>
              </a:rPr>
              <a:t>75% of Workforce</a:t>
            </a:r>
            <a:endParaRPr b="1" sz="7200">
              <a:solidFill>
                <a:srgbClr val="1F497D"/>
              </a:solidFill>
            </a:endParaRPr>
          </a:p>
        </p:txBody>
      </p:sp>
      <p:sp>
        <p:nvSpPr>
          <p:cNvPr id="776" name="Google Shape;776;p50"/>
          <p:cNvSpPr/>
          <p:nvPr/>
        </p:nvSpPr>
        <p:spPr>
          <a:xfrm>
            <a:off x="2517775" y="8395025"/>
            <a:ext cx="4674300" cy="45126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7200">
                <a:solidFill>
                  <a:srgbClr val="1F497D"/>
                </a:solidFill>
              </a:rPr>
              <a:t>46%</a:t>
            </a:r>
            <a:r>
              <a:rPr b="1" lang="en-US" sz="6000">
                <a:solidFill>
                  <a:srgbClr val="1F497D"/>
                </a:solidFill>
              </a:rPr>
              <a:t> of U.S. Total Income</a:t>
            </a:r>
            <a:endParaRPr b="1" sz="6000">
              <a:solidFill>
                <a:srgbClr val="1F497D"/>
              </a:solidFill>
            </a:endParaRPr>
          </a:p>
        </p:txBody>
      </p:sp>
      <p:sp>
        <p:nvSpPr>
          <p:cNvPr id="777" name="Google Shape;777;p50"/>
          <p:cNvSpPr txBox="1"/>
          <p:nvPr/>
        </p:nvSpPr>
        <p:spPr>
          <a:xfrm>
            <a:off x="8926900" y="2452025"/>
            <a:ext cx="14597100" cy="9463200"/>
          </a:xfrm>
          <a:prstGeom prst="rect">
            <a:avLst/>
          </a:prstGeom>
          <a:noFill/>
          <a:ln>
            <a:noFill/>
          </a:ln>
        </p:spPr>
        <p:txBody>
          <a:bodyPr anchorCtr="0" anchor="t" bIns="91425" lIns="91425" spcFirstLastPara="1" rIns="91425" wrap="square" tIns="91425">
            <a:noAutofit/>
          </a:bodyPr>
          <a:lstStyle/>
          <a:p>
            <a:pPr indent="-482600" lvl="0" marL="457200" rtl="0" algn="l">
              <a:spcBef>
                <a:spcPts val="0"/>
              </a:spcBef>
              <a:spcAft>
                <a:spcPts val="0"/>
              </a:spcAft>
              <a:buSzPts val="4000"/>
              <a:buChar char="●"/>
            </a:pPr>
            <a:r>
              <a:rPr lang="en-US" sz="4000">
                <a:highlight>
                  <a:srgbClr val="FFFFFF"/>
                </a:highlight>
              </a:rPr>
              <a:t>Will become the customer segment with the greatest personal income ---&gt; </a:t>
            </a:r>
            <a:r>
              <a:rPr b="1" lang="en-US" sz="4000">
                <a:highlight>
                  <a:srgbClr val="FFFFFF"/>
                </a:highlight>
              </a:rPr>
              <a:t>$8.3 USD trillion</a:t>
            </a:r>
            <a:r>
              <a:rPr lang="en-US" sz="4000">
                <a:highlight>
                  <a:srgbClr val="FFFFFF"/>
                </a:highlight>
              </a:rPr>
              <a:t> by 2025.</a:t>
            </a:r>
            <a:endParaRPr sz="4000">
              <a:highlight>
                <a:srgbClr val="FFFFFF"/>
              </a:highlight>
            </a:endParaRPr>
          </a:p>
          <a:p>
            <a:pPr indent="0" lvl="0" marL="0" rtl="0" algn="l">
              <a:spcBef>
                <a:spcPts val="0"/>
              </a:spcBef>
              <a:spcAft>
                <a:spcPts val="0"/>
              </a:spcAft>
              <a:buNone/>
            </a:pPr>
            <a:r>
              <a:t/>
            </a:r>
            <a:endParaRPr sz="4000">
              <a:highlight>
                <a:srgbClr val="FFFFFF"/>
              </a:highlight>
            </a:endParaRPr>
          </a:p>
          <a:p>
            <a:pPr indent="0" lvl="0" marL="0" rtl="0" algn="l">
              <a:spcBef>
                <a:spcPts val="0"/>
              </a:spcBef>
              <a:spcAft>
                <a:spcPts val="0"/>
              </a:spcAft>
              <a:buNone/>
            </a:pPr>
            <a:r>
              <a:t/>
            </a:r>
            <a:endParaRPr sz="4000">
              <a:highlight>
                <a:srgbClr val="FFFFFF"/>
              </a:highlight>
            </a:endParaRPr>
          </a:p>
          <a:p>
            <a:pPr indent="0" lvl="0" marL="457200" rtl="0" algn="l">
              <a:spcBef>
                <a:spcPts val="0"/>
              </a:spcBef>
              <a:spcAft>
                <a:spcPts val="0"/>
              </a:spcAft>
              <a:buNone/>
            </a:pPr>
            <a:r>
              <a:t/>
            </a:r>
            <a:endParaRPr sz="4000">
              <a:highlight>
                <a:srgbClr val="FFFFFF"/>
              </a:highlight>
            </a:endParaRPr>
          </a:p>
          <a:p>
            <a:pPr indent="0" lvl="0" marL="0" rtl="0" algn="ctr">
              <a:lnSpc>
                <a:spcPct val="139090"/>
              </a:lnSpc>
              <a:spcBef>
                <a:spcPts val="1500"/>
              </a:spcBef>
              <a:spcAft>
                <a:spcPts val="0"/>
              </a:spcAft>
              <a:buNone/>
            </a:pPr>
            <a:r>
              <a:rPr b="1" lang="en-US" sz="4000"/>
              <a:t>Four reasons why we shouldn’t miss this opportunity:</a:t>
            </a:r>
            <a:endParaRPr b="1" sz="4000"/>
          </a:p>
          <a:p>
            <a:pPr indent="-482600" lvl="0" marL="457200" rtl="0" algn="l">
              <a:lnSpc>
                <a:spcPct val="139090"/>
              </a:lnSpc>
              <a:spcBef>
                <a:spcPts val="800"/>
              </a:spcBef>
              <a:spcAft>
                <a:spcPts val="0"/>
              </a:spcAft>
              <a:buClr>
                <a:srgbClr val="000000"/>
              </a:buClr>
              <a:buSzPts val="4000"/>
              <a:buChar char="●"/>
            </a:pPr>
            <a:r>
              <a:rPr lang="en-US" sz="4000"/>
              <a:t>Use cards more than other segments.</a:t>
            </a:r>
            <a:endParaRPr sz="4000"/>
          </a:p>
          <a:p>
            <a:pPr indent="-482600" lvl="0" marL="457200" rtl="0" algn="l">
              <a:lnSpc>
                <a:spcPct val="139090"/>
              </a:lnSpc>
              <a:spcBef>
                <a:spcPts val="0"/>
              </a:spcBef>
              <a:spcAft>
                <a:spcPts val="0"/>
              </a:spcAft>
              <a:buClr>
                <a:srgbClr val="000000"/>
              </a:buClr>
              <a:buSzPts val="4000"/>
              <a:buChar char="●"/>
            </a:pPr>
            <a:r>
              <a:rPr lang="en-US" sz="4000"/>
              <a:t>More likely to apply for credit.</a:t>
            </a:r>
            <a:endParaRPr sz="4000"/>
          </a:p>
          <a:p>
            <a:pPr indent="-482600" lvl="0" marL="457200" rtl="0" algn="l">
              <a:lnSpc>
                <a:spcPct val="139090"/>
              </a:lnSpc>
              <a:spcBef>
                <a:spcPts val="0"/>
              </a:spcBef>
              <a:spcAft>
                <a:spcPts val="0"/>
              </a:spcAft>
              <a:buClr>
                <a:srgbClr val="000000"/>
              </a:buClr>
              <a:buSzPts val="4000"/>
              <a:buChar char="●"/>
            </a:pPr>
            <a:r>
              <a:rPr lang="en-US" sz="4000"/>
              <a:t>Spending will increase as they age.</a:t>
            </a:r>
            <a:endParaRPr sz="4000"/>
          </a:p>
          <a:p>
            <a:pPr indent="-482600" lvl="0" marL="457200" rtl="0" algn="l">
              <a:lnSpc>
                <a:spcPct val="139090"/>
              </a:lnSpc>
              <a:spcBef>
                <a:spcPts val="0"/>
              </a:spcBef>
              <a:spcAft>
                <a:spcPts val="0"/>
              </a:spcAft>
              <a:buClr>
                <a:srgbClr val="000000"/>
              </a:buClr>
              <a:buSzPts val="4000"/>
              <a:buChar char="●"/>
            </a:pPr>
            <a:r>
              <a:rPr lang="en-US" sz="4000"/>
              <a:t>Open to new and emerging payment products.</a:t>
            </a:r>
            <a:endParaRPr sz="4000"/>
          </a:p>
          <a:p>
            <a:pPr indent="0" lvl="0" marL="457200" rtl="0" algn="l">
              <a:spcBef>
                <a:spcPts val="800"/>
              </a:spcBef>
              <a:spcAft>
                <a:spcPts val="0"/>
              </a:spcAft>
              <a:buNone/>
            </a:pPr>
            <a:r>
              <a:t/>
            </a:r>
            <a:endParaRPr sz="3600">
              <a:highlight>
                <a:srgbClr val="FFFFFF"/>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51"/>
          <p:cNvSpPr txBox="1"/>
          <p:nvPr>
            <p:ph type="title"/>
          </p:nvPr>
        </p:nvSpPr>
        <p:spPr>
          <a:xfrm>
            <a:off x="1103313" y="923275"/>
            <a:ext cx="22170900" cy="807000"/>
          </a:xfrm>
          <a:prstGeom prst="rect">
            <a:avLst/>
          </a:prstGeom>
        </p:spPr>
        <p:txBody>
          <a:bodyPr anchorCtr="0" anchor="b" bIns="45700" lIns="91425" spcFirstLastPara="1" rIns="91425" wrap="square" tIns="45700">
            <a:noAutofit/>
          </a:bodyPr>
          <a:lstStyle/>
          <a:p>
            <a:pPr indent="0" lvl="0" marL="0" rtl="0" algn="ctr">
              <a:spcBef>
                <a:spcPts val="0"/>
              </a:spcBef>
              <a:spcAft>
                <a:spcPts val="0"/>
              </a:spcAft>
              <a:buNone/>
            </a:pPr>
            <a:r>
              <a:rPr lang="en-US"/>
              <a:t>The Opportunity: Why Target Millennials</a:t>
            </a:r>
            <a:endParaRPr/>
          </a:p>
        </p:txBody>
      </p:sp>
      <p:sp>
        <p:nvSpPr>
          <p:cNvPr id="784" name="Google Shape;784;p51"/>
          <p:cNvSpPr txBox="1"/>
          <p:nvPr>
            <p:ph idx="12" type="sldNum"/>
          </p:nvPr>
        </p:nvSpPr>
        <p:spPr>
          <a:xfrm>
            <a:off x="22951608" y="12343746"/>
            <a:ext cx="1109700" cy="11139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785" name="Google Shape;785;p51"/>
          <p:cNvPicPr preferRelativeResize="0"/>
          <p:nvPr/>
        </p:nvPicPr>
        <p:blipFill>
          <a:blip r:embed="rId3">
            <a:alphaModFix/>
          </a:blip>
          <a:stretch>
            <a:fillRect/>
          </a:stretch>
        </p:blipFill>
        <p:spPr>
          <a:xfrm>
            <a:off x="122750" y="3355025"/>
            <a:ext cx="13869400" cy="7948976"/>
          </a:xfrm>
          <a:prstGeom prst="rect">
            <a:avLst/>
          </a:prstGeom>
          <a:noFill/>
          <a:ln cap="flat" cmpd="sng" w="9525">
            <a:solidFill>
              <a:srgbClr val="000000"/>
            </a:solidFill>
            <a:prstDash val="solid"/>
            <a:round/>
            <a:headEnd len="sm" w="sm" type="none"/>
            <a:tailEnd len="sm" w="sm" type="none"/>
          </a:ln>
        </p:spPr>
      </p:pic>
      <p:pic>
        <p:nvPicPr>
          <p:cNvPr id="786" name="Google Shape;786;p51"/>
          <p:cNvPicPr preferRelativeResize="0"/>
          <p:nvPr/>
        </p:nvPicPr>
        <p:blipFill>
          <a:blip r:embed="rId4">
            <a:alphaModFix/>
          </a:blip>
          <a:stretch>
            <a:fillRect/>
          </a:stretch>
        </p:blipFill>
        <p:spPr>
          <a:xfrm>
            <a:off x="14131474" y="2834263"/>
            <a:ext cx="8990475" cy="8990475"/>
          </a:xfrm>
          <a:prstGeom prst="rect">
            <a:avLst/>
          </a:prstGeom>
          <a:noFill/>
          <a:ln cap="flat" cmpd="sng" w="9525">
            <a:solidFill>
              <a:srgbClr val="000000"/>
            </a:solidFill>
            <a:prstDash val="solid"/>
            <a:round/>
            <a:headEnd len="sm" w="sm" type="none"/>
            <a:tailEnd len="sm" w="sm" type="none"/>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0" name="Shape 790"/>
        <p:cNvGrpSpPr/>
        <p:nvPr/>
      </p:nvGrpSpPr>
      <p:grpSpPr>
        <a:xfrm>
          <a:off x="0" y="0"/>
          <a:ext cx="0" cy="0"/>
          <a:chOff x="0" y="0"/>
          <a:chExt cx="0" cy="0"/>
        </a:xfrm>
      </p:grpSpPr>
      <p:sp>
        <p:nvSpPr>
          <p:cNvPr id="791" name="Google Shape;791;p52"/>
          <p:cNvSpPr txBox="1"/>
          <p:nvPr>
            <p:ph type="title"/>
          </p:nvPr>
        </p:nvSpPr>
        <p:spPr>
          <a:xfrm>
            <a:off x="1103314" y="1595438"/>
            <a:ext cx="22170900" cy="824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Arial"/>
              <a:buNone/>
            </a:pPr>
            <a:r>
              <a:rPr lang="en-US" sz="5400"/>
              <a:t>Why Credit Card?</a:t>
            </a:r>
            <a:endParaRPr/>
          </a:p>
        </p:txBody>
      </p:sp>
      <p:sp>
        <p:nvSpPr>
          <p:cNvPr id="792" name="Google Shape;792;p52"/>
          <p:cNvSpPr txBox="1"/>
          <p:nvPr>
            <p:ph idx="11" type="ftr"/>
          </p:nvPr>
        </p:nvSpPr>
        <p:spPr>
          <a:xfrm>
            <a:off x="19193436" y="12920980"/>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a:t>
            </a:r>
            <a:r>
              <a:rPr lang="en-US">
                <a:latin typeface="Arial"/>
                <a:ea typeface="Arial"/>
                <a:cs typeface="Arial"/>
                <a:sym typeface="Arial"/>
              </a:rPr>
              <a:t>confidential</a:t>
            </a:r>
            <a:r>
              <a:rPr lang="en-US"/>
              <a:t>. Do not distribute.</a:t>
            </a:r>
            <a:endParaRPr/>
          </a:p>
        </p:txBody>
      </p:sp>
      <p:sp>
        <p:nvSpPr>
          <p:cNvPr id="793" name="Google Shape;793;p52"/>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794" name="Google Shape;794;p52"/>
          <p:cNvSpPr txBox="1"/>
          <p:nvPr>
            <p:ph idx="4" type="body"/>
          </p:nvPr>
        </p:nvSpPr>
        <p:spPr>
          <a:xfrm>
            <a:off x="2652325" y="7699370"/>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Revenue Sharing on Credit Card Fees</a:t>
            </a:r>
            <a:endParaRPr/>
          </a:p>
        </p:txBody>
      </p:sp>
      <p:sp>
        <p:nvSpPr>
          <p:cNvPr id="795" name="Google Shape;795;p52"/>
          <p:cNvSpPr txBox="1"/>
          <p:nvPr>
            <p:ph idx="7" type="body"/>
          </p:nvPr>
        </p:nvSpPr>
        <p:spPr>
          <a:xfrm>
            <a:off x="18526727" y="7699370"/>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Improved Marketing &amp; Branding</a:t>
            </a:r>
            <a:endParaRPr/>
          </a:p>
        </p:txBody>
      </p:sp>
      <p:sp>
        <p:nvSpPr>
          <p:cNvPr id="796" name="Google Shape;796;p52"/>
          <p:cNvSpPr txBox="1"/>
          <p:nvPr>
            <p:ph idx="13" type="body"/>
          </p:nvPr>
        </p:nvSpPr>
        <p:spPr>
          <a:xfrm>
            <a:off x="13235959" y="7699370"/>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Access to Better Customer Data</a:t>
            </a:r>
            <a:endParaRPr/>
          </a:p>
        </p:txBody>
      </p:sp>
      <p:sp>
        <p:nvSpPr>
          <p:cNvPr id="797" name="Google Shape;797;p52"/>
          <p:cNvSpPr txBox="1"/>
          <p:nvPr>
            <p:ph idx="16" type="body"/>
          </p:nvPr>
        </p:nvSpPr>
        <p:spPr>
          <a:xfrm>
            <a:off x="7945168" y="7699370"/>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Increased Customer Engagement &amp; </a:t>
            </a:r>
            <a:endParaRPr/>
          </a:p>
          <a:p>
            <a:pPr indent="0" lvl="0" marL="0" rtl="0" algn="ctr">
              <a:lnSpc>
                <a:spcPct val="90000"/>
              </a:lnSpc>
              <a:spcBef>
                <a:spcPts val="0"/>
              </a:spcBef>
              <a:spcAft>
                <a:spcPts val="0"/>
              </a:spcAft>
              <a:buClr>
                <a:schemeClr val="dk1"/>
              </a:buClr>
              <a:buSzPts val="2400"/>
              <a:buNone/>
            </a:pPr>
            <a:r>
              <a:rPr lang="en-US"/>
              <a:t>Strengthening Loyalty Programs</a:t>
            </a:r>
            <a:endParaRPr/>
          </a:p>
        </p:txBody>
      </p:sp>
      <p:sp>
        <p:nvSpPr>
          <p:cNvPr id="798" name="Google Shape;798;p52"/>
          <p:cNvSpPr/>
          <p:nvPr/>
        </p:nvSpPr>
        <p:spPr>
          <a:xfrm>
            <a:off x="9109173" y="6257102"/>
            <a:ext cx="846396" cy="846396"/>
          </a:xfrm>
          <a:custGeom>
            <a:rect b="b" l="l" r="r" t="t"/>
            <a:pathLst>
              <a:path extrusionOk="0" h="21600" w="2160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799" name="Google Shape;799;p52"/>
          <p:cNvSpPr/>
          <p:nvPr/>
        </p:nvSpPr>
        <p:spPr>
          <a:xfrm>
            <a:off x="19695773" y="6257101"/>
            <a:ext cx="846396" cy="846396"/>
          </a:xfrm>
          <a:custGeom>
            <a:rect b="b" l="l" r="r" t="t"/>
            <a:pathLst>
              <a:path extrusionOk="0" h="21600" w="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800" name="Google Shape;800;p52"/>
          <p:cNvSpPr/>
          <p:nvPr/>
        </p:nvSpPr>
        <p:spPr>
          <a:xfrm>
            <a:off x="3829700" y="6257100"/>
            <a:ext cx="846396" cy="846396"/>
          </a:xfrm>
          <a:custGeom>
            <a:rect b="b" l="l" r="r" t="t"/>
            <a:pathLst>
              <a:path extrusionOk="0" h="21600" w="2160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801" name="Google Shape;801;p52"/>
          <p:cNvSpPr/>
          <p:nvPr/>
        </p:nvSpPr>
        <p:spPr>
          <a:xfrm>
            <a:off x="14415938" y="6345066"/>
            <a:ext cx="819450" cy="670464"/>
          </a:xfrm>
          <a:custGeom>
            <a:rect b="b" l="l" r="r" t="t"/>
            <a:pathLst>
              <a:path extrusionOk="0" h="21600" w="2160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802" name="Google Shape;802;p52"/>
          <p:cNvSpPr txBox="1"/>
          <p:nvPr/>
        </p:nvSpPr>
        <p:spPr>
          <a:xfrm>
            <a:off x="7977975" y="9082625"/>
            <a:ext cx="3313800" cy="11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sz="1800"/>
          </a:p>
          <a:p>
            <a:pPr indent="0" lvl="0" marL="0" rtl="0" algn="ctr">
              <a:spcBef>
                <a:spcPts val="0"/>
              </a:spcBef>
              <a:spcAft>
                <a:spcPts val="0"/>
              </a:spcAft>
              <a:buNone/>
            </a:pPr>
            <a:r>
              <a:rPr lang="en-US" sz="1800"/>
              <a:t>67% of consumers shop more frequently and spend more at retailers with loyalty programs.</a:t>
            </a:r>
            <a:endParaRPr sz="1800"/>
          </a:p>
        </p:txBody>
      </p:sp>
      <p:sp>
        <p:nvSpPr>
          <p:cNvPr id="803" name="Google Shape;803;p52"/>
          <p:cNvSpPr txBox="1"/>
          <p:nvPr/>
        </p:nvSpPr>
        <p:spPr>
          <a:xfrm>
            <a:off x="2638875" y="8775775"/>
            <a:ext cx="3184500" cy="11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Interest/Late Fees &amp; Transaction Fees</a:t>
            </a:r>
            <a:endParaRPr sz="1800"/>
          </a:p>
        </p:txBody>
      </p:sp>
      <p:sp>
        <p:nvSpPr>
          <p:cNvPr id="804" name="Google Shape;804;p52"/>
          <p:cNvSpPr txBox="1"/>
          <p:nvPr/>
        </p:nvSpPr>
        <p:spPr>
          <a:xfrm>
            <a:off x="13234075" y="8732950"/>
            <a:ext cx="2817300" cy="11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sz="1800"/>
              <a:t>IDENTITY</a:t>
            </a:r>
            <a:endParaRPr b="1" sz="1800"/>
          </a:p>
          <a:p>
            <a:pPr indent="0" lvl="0" marL="0" rtl="0" algn="ctr">
              <a:spcBef>
                <a:spcPts val="0"/>
              </a:spcBef>
              <a:spcAft>
                <a:spcPts val="0"/>
              </a:spcAft>
              <a:buNone/>
            </a:pPr>
            <a:r>
              <a:t/>
            </a:r>
            <a:endParaRPr sz="1800"/>
          </a:p>
          <a:p>
            <a:pPr indent="0" lvl="0" marL="0" rtl="0" algn="ctr">
              <a:spcBef>
                <a:spcPts val="0"/>
              </a:spcBef>
              <a:spcAft>
                <a:spcPts val="0"/>
              </a:spcAft>
              <a:buNone/>
            </a:pPr>
            <a:r>
              <a:rPr lang="en-US" sz="1800"/>
              <a:t>Aggregated Data of Demographics and Shopping Behavior</a:t>
            </a:r>
            <a:endParaRPr sz="1800"/>
          </a:p>
        </p:txBody>
      </p:sp>
      <p:sp>
        <p:nvSpPr>
          <p:cNvPr id="805" name="Google Shape;805;p52"/>
          <p:cNvSpPr txBox="1"/>
          <p:nvPr/>
        </p:nvSpPr>
        <p:spPr>
          <a:xfrm>
            <a:off x="18683425" y="8844150"/>
            <a:ext cx="2631900" cy="1113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1800"/>
              <a:t>More Accurate Target Marketing</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sp>
        <p:nvSpPr>
          <p:cNvPr id="388" name="Google Shape;388;p26"/>
          <p:cNvSpPr txBox="1"/>
          <p:nvPr>
            <p:ph type="title"/>
          </p:nvPr>
        </p:nvSpPr>
        <p:spPr>
          <a:xfrm>
            <a:off x="1103325" y="2571749"/>
            <a:ext cx="8083500" cy="1173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6000"/>
              <a:buFont typeface="Arial"/>
              <a:buNone/>
            </a:pPr>
            <a:r>
              <a:rPr lang="en-US"/>
              <a:t>Target Audience</a:t>
            </a:r>
            <a:endParaRPr/>
          </a:p>
        </p:txBody>
      </p:sp>
      <p:sp>
        <p:nvSpPr>
          <p:cNvPr id="389" name="Google Shape;389;p26"/>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confidential. Do not </a:t>
            </a:r>
            <a:r>
              <a:rPr lang="en-US">
                <a:latin typeface="Arial"/>
                <a:ea typeface="Arial"/>
                <a:cs typeface="Arial"/>
                <a:sym typeface="Arial"/>
              </a:rPr>
              <a:t>distribute</a:t>
            </a:r>
            <a:r>
              <a:rPr lang="en-US"/>
              <a:t>.</a:t>
            </a:r>
            <a:endParaRPr/>
          </a:p>
        </p:txBody>
      </p:sp>
      <p:sp>
        <p:nvSpPr>
          <p:cNvPr id="390" name="Google Shape;390;p26"/>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391" name="Google Shape;391;p26"/>
          <p:cNvSpPr txBox="1"/>
          <p:nvPr>
            <p:ph idx="1" type="body"/>
          </p:nvPr>
        </p:nvSpPr>
        <p:spPr>
          <a:xfrm>
            <a:off x="1100038" y="2060574"/>
            <a:ext cx="8109051" cy="51117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2"/>
              </a:buClr>
              <a:buSzPts val="2200"/>
              <a:buNone/>
            </a:pPr>
            <a:r>
              <a:rPr lang="en-US"/>
              <a:t>Persona</a:t>
            </a:r>
            <a:endParaRPr/>
          </a:p>
        </p:txBody>
      </p:sp>
      <p:sp>
        <p:nvSpPr>
          <p:cNvPr id="392" name="Google Shape;392;p26"/>
          <p:cNvSpPr txBox="1"/>
          <p:nvPr>
            <p:ph idx="3" type="body"/>
          </p:nvPr>
        </p:nvSpPr>
        <p:spPr>
          <a:xfrm>
            <a:off x="5907350" y="9874225"/>
            <a:ext cx="5942400" cy="1695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2400"/>
              <a:buNone/>
            </a:pPr>
            <a:r>
              <a:rPr lang="en-US" sz="3000"/>
              <a:t>Target Universities/ Recent Grads</a:t>
            </a:r>
            <a:endParaRPr sz="3000"/>
          </a:p>
          <a:p>
            <a:pPr indent="0" lvl="0" marL="0" rtl="0" algn="l">
              <a:lnSpc>
                <a:spcPct val="90000"/>
              </a:lnSpc>
              <a:spcBef>
                <a:spcPts val="0"/>
              </a:spcBef>
              <a:spcAft>
                <a:spcPts val="0"/>
              </a:spcAft>
              <a:buClr>
                <a:srgbClr val="7F7F7F"/>
              </a:buClr>
              <a:buSzPts val="2400"/>
              <a:buNone/>
            </a:pPr>
            <a:r>
              <a:rPr lang="en-US" sz="3000"/>
              <a:t>Demographic 18-30 years old</a:t>
            </a:r>
            <a:endParaRPr sz="3000"/>
          </a:p>
        </p:txBody>
      </p:sp>
      <p:sp>
        <p:nvSpPr>
          <p:cNvPr id="393" name="Google Shape;393;p26"/>
          <p:cNvSpPr txBox="1"/>
          <p:nvPr>
            <p:ph idx="5" type="body"/>
          </p:nvPr>
        </p:nvSpPr>
        <p:spPr>
          <a:xfrm>
            <a:off x="14080929" y="9874225"/>
            <a:ext cx="7075500" cy="1695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2400"/>
              <a:buNone/>
            </a:pPr>
            <a:r>
              <a:rPr lang="en-US" sz="3000"/>
              <a:t>Over 8 in 10 </a:t>
            </a:r>
            <a:r>
              <a:rPr lang="en-US" sz="3000"/>
              <a:t>millennials</a:t>
            </a:r>
            <a:r>
              <a:rPr lang="en-US" sz="3000"/>
              <a:t> attended a live experience in the past year.</a:t>
            </a:r>
            <a:endParaRPr sz="3000"/>
          </a:p>
        </p:txBody>
      </p:sp>
      <p:sp>
        <p:nvSpPr>
          <p:cNvPr id="394" name="Google Shape;394;p26"/>
          <p:cNvSpPr/>
          <p:nvPr/>
        </p:nvSpPr>
        <p:spPr>
          <a:xfrm>
            <a:off x="12936442" y="10299104"/>
            <a:ext cx="657018" cy="657018"/>
          </a:xfrm>
          <a:custGeom>
            <a:rect b="b" l="l" r="r" t="t"/>
            <a:pathLst>
              <a:path extrusionOk="0" h="21600" w="2160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sz="6000">
              <a:solidFill>
                <a:schemeClr val="dk1"/>
              </a:solidFill>
              <a:latin typeface="Barlow"/>
              <a:ea typeface="Barlow"/>
              <a:cs typeface="Barlow"/>
              <a:sym typeface="Barlow"/>
            </a:endParaRPr>
          </a:p>
        </p:txBody>
      </p:sp>
      <p:sp>
        <p:nvSpPr>
          <p:cNvPr id="395" name="Google Shape;395;p26"/>
          <p:cNvSpPr/>
          <p:nvPr/>
        </p:nvSpPr>
        <p:spPr>
          <a:xfrm>
            <a:off x="4686684" y="10299097"/>
            <a:ext cx="657018" cy="657018"/>
          </a:xfrm>
          <a:custGeom>
            <a:rect b="b" l="l" r="r" t="t"/>
            <a:pathLst>
              <a:path extrusionOk="0" h="21600" w="2160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sz="6000">
              <a:solidFill>
                <a:schemeClr val="dk1"/>
              </a:solidFill>
              <a:latin typeface="Barlow"/>
              <a:ea typeface="Barlow"/>
              <a:cs typeface="Barlow"/>
              <a:sym typeface="Barlow"/>
            </a:endParaRPr>
          </a:p>
        </p:txBody>
      </p:sp>
      <p:cxnSp>
        <p:nvCxnSpPr>
          <p:cNvPr id="396" name="Google Shape;396;p26"/>
          <p:cNvCxnSpPr/>
          <p:nvPr/>
        </p:nvCxnSpPr>
        <p:spPr>
          <a:xfrm flipH="1">
            <a:off x="5714563" y="9781975"/>
            <a:ext cx="20700" cy="1879800"/>
          </a:xfrm>
          <a:prstGeom prst="straightConnector1">
            <a:avLst/>
          </a:prstGeom>
          <a:noFill/>
          <a:ln cap="flat" cmpd="sng" w="19050">
            <a:solidFill>
              <a:srgbClr val="1F497D"/>
            </a:solidFill>
            <a:prstDash val="solid"/>
            <a:round/>
            <a:headEnd len="med" w="med" type="none"/>
            <a:tailEnd len="med" w="med" type="none"/>
          </a:ln>
        </p:spPr>
      </p:cxnSp>
      <p:cxnSp>
        <p:nvCxnSpPr>
          <p:cNvPr id="397" name="Google Shape;397;p26"/>
          <p:cNvCxnSpPr/>
          <p:nvPr/>
        </p:nvCxnSpPr>
        <p:spPr>
          <a:xfrm flipH="1">
            <a:off x="13864925" y="9781975"/>
            <a:ext cx="20700" cy="1879800"/>
          </a:xfrm>
          <a:prstGeom prst="straightConnector1">
            <a:avLst/>
          </a:prstGeom>
          <a:noFill/>
          <a:ln cap="flat" cmpd="sng" w="19050">
            <a:solidFill>
              <a:srgbClr val="1F497D"/>
            </a:solidFill>
            <a:prstDash val="solid"/>
            <a:round/>
            <a:headEnd len="med" w="med" type="none"/>
            <a:tailEnd len="med" w="med" type="none"/>
          </a:ln>
        </p:spPr>
      </p:cxnSp>
      <p:pic>
        <p:nvPicPr>
          <p:cNvPr id="398" name="Google Shape;398;p26"/>
          <p:cNvPicPr preferRelativeResize="0"/>
          <p:nvPr/>
        </p:nvPicPr>
        <p:blipFill>
          <a:blip r:embed="rId3">
            <a:alphaModFix/>
          </a:blip>
          <a:stretch>
            <a:fillRect/>
          </a:stretch>
        </p:blipFill>
        <p:spPr>
          <a:xfrm>
            <a:off x="1901600" y="3924388"/>
            <a:ext cx="4462700" cy="2862100"/>
          </a:xfrm>
          <a:prstGeom prst="rect">
            <a:avLst/>
          </a:prstGeom>
          <a:noFill/>
          <a:ln>
            <a:noFill/>
          </a:ln>
        </p:spPr>
      </p:pic>
      <p:pic>
        <p:nvPicPr>
          <p:cNvPr id="399" name="Google Shape;399;p26"/>
          <p:cNvPicPr preferRelativeResize="0"/>
          <p:nvPr/>
        </p:nvPicPr>
        <p:blipFill>
          <a:blip r:embed="rId4">
            <a:alphaModFix/>
          </a:blip>
          <a:stretch>
            <a:fillRect/>
          </a:stretch>
        </p:blipFill>
        <p:spPr>
          <a:xfrm>
            <a:off x="11849750" y="1823225"/>
            <a:ext cx="9882802" cy="555907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53"/>
          <p:cNvSpPr txBox="1"/>
          <p:nvPr>
            <p:ph type="title"/>
          </p:nvPr>
        </p:nvSpPr>
        <p:spPr>
          <a:xfrm>
            <a:off x="1103314" y="1595438"/>
            <a:ext cx="22170900" cy="824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Arial"/>
              <a:buNone/>
            </a:pPr>
            <a:r>
              <a:rPr lang="en-US" sz="5400"/>
              <a:t>Wrap Up</a:t>
            </a:r>
            <a:endParaRPr/>
          </a:p>
        </p:txBody>
      </p:sp>
      <p:sp>
        <p:nvSpPr>
          <p:cNvPr id="811" name="Google Shape;811;p53"/>
          <p:cNvSpPr txBox="1"/>
          <p:nvPr>
            <p:ph idx="11" type="ftr"/>
          </p:nvPr>
        </p:nvSpPr>
        <p:spPr>
          <a:xfrm>
            <a:off x="19193436" y="12920980"/>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latin typeface="Arial"/>
                <a:ea typeface="Arial"/>
                <a:cs typeface="Arial"/>
                <a:sym typeface="Arial"/>
              </a:rPr>
              <a:t>Ticketmaster confidential. Do not distribute.</a:t>
            </a:r>
            <a:endParaRPr/>
          </a:p>
        </p:txBody>
      </p:sp>
      <p:sp>
        <p:nvSpPr>
          <p:cNvPr id="812" name="Google Shape;812;p53"/>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813" name="Google Shape;813;p53"/>
          <p:cNvSpPr txBox="1"/>
          <p:nvPr/>
        </p:nvSpPr>
        <p:spPr>
          <a:xfrm>
            <a:off x="2428200" y="3314150"/>
            <a:ext cx="10336200" cy="86955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rPr b="1" lang="en-US" sz="3600"/>
              <a:t>Main Ideas:</a:t>
            </a:r>
            <a:endParaRPr b="1" sz="3600"/>
          </a:p>
          <a:p>
            <a:pPr indent="0" lvl="0" marL="457200" rtl="0" algn="l">
              <a:spcBef>
                <a:spcPts val="0"/>
              </a:spcBef>
              <a:spcAft>
                <a:spcPts val="0"/>
              </a:spcAft>
              <a:buNone/>
            </a:pPr>
            <a:r>
              <a:t/>
            </a:r>
            <a:endParaRPr sz="3600"/>
          </a:p>
          <a:p>
            <a:pPr indent="-431800" lvl="0" marL="457200" rtl="0" algn="l">
              <a:spcBef>
                <a:spcPts val="0"/>
              </a:spcBef>
              <a:spcAft>
                <a:spcPts val="0"/>
              </a:spcAft>
              <a:buClr>
                <a:schemeClr val="accent1"/>
              </a:buClr>
              <a:buSzPts val="3200"/>
              <a:buChar char="●"/>
            </a:pPr>
            <a:r>
              <a:rPr lang="en-US" sz="3200"/>
              <a:t>TicketmasterU</a:t>
            </a:r>
            <a:endParaRPr sz="3200"/>
          </a:p>
          <a:p>
            <a:pPr indent="0" lvl="0" marL="914400" rtl="0" algn="l">
              <a:spcBef>
                <a:spcPts val="0"/>
              </a:spcBef>
              <a:spcAft>
                <a:spcPts val="0"/>
              </a:spcAft>
              <a:buNone/>
            </a:pPr>
            <a:r>
              <a:t/>
            </a:r>
            <a:endParaRPr sz="3200"/>
          </a:p>
          <a:p>
            <a:pPr indent="-431800" lvl="0" marL="457200" rtl="0" algn="l">
              <a:spcBef>
                <a:spcPts val="0"/>
              </a:spcBef>
              <a:spcAft>
                <a:spcPts val="0"/>
              </a:spcAft>
              <a:buClr>
                <a:schemeClr val="accent1"/>
              </a:buClr>
              <a:buSzPts val="3200"/>
              <a:buChar char="●"/>
            </a:pPr>
            <a:r>
              <a:rPr lang="en-US" sz="3200"/>
              <a:t>MegaRap Ticket</a:t>
            </a:r>
            <a:endParaRPr sz="3200"/>
          </a:p>
          <a:p>
            <a:pPr indent="0" lvl="0" marL="914400" rtl="0" algn="l">
              <a:spcBef>
                <a:spcPts val="0"/>
              </a:spcBef>
              <a:spcAft>
                <a:spcPts val="0"/>
              </a:spcAft>
              <a:buNone/>
            </a:pPr>
            <a:r>
              <a:t/>
            </a:r>
            <a:endParaRPr sz="3200"/>
          </a:p>
          <a:p>
            <a:pPr indent="-431800" lvl="0" marL="457200" rtl="0" algn="l">
              <a:spcBef>
                <a:spcPts val="0"/>
              </a:spcBef>
              <a:spcAft>
                <a:spcPts val="0"/>
              </a:spcAft>
              <a:buClr>
                <a:schemeClr val="accent1"/>
              </a:buClr>
              <a:buSzPts val="3200"/>
              <a:buChar char="●"/>
            </a:pPr>
            <a:r>
              <a:rPr lang="en-US" sz="3200"/>
              <a:t>Loyalty Program/ Credit Card</a:t>
            </a:r>
            <a:endParaRPr sz="3200"/>
          </a:p>
        </p:txBody>
      </p:sp>
      <p:sp>
        <p:nvSpPr>
          <p:cNvPr id="814" name="Google Shape;814;p53"/>
          <p:cNvSpPr txBox="1"/>
          <p:nvPr/>
        </p:nvSpPr>
        <p:spPr>
          <a:xfrm>
            <a:off x="-3225" y="0"/>
            <a:ext cx="24384000" cy="414900"/>
          </a:xfrm>
          <a:prstGeom prst="rect">
            <a:avLst/>
          </a:prstGeom>
          <a:solidFill>
            <a:schemeClr val="accen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54"/>
          <p:cNvSpPr txBox="1"/>
          <p:nvPr>
            <p:ph type="title"/>
          </p:nvPr>
        </p:nvSpPr>
        <p:spPr>
          <a:xfrm>
            <a:off x="1103313" y="1612900"/>
            <a:ext cx="22171025" cy="807072"/>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1"/>
              </a:buClr>
              <a:buSzPts val="5400"/>
              <a:buFont typeface="Arial"/>
              <a:buNone/>
            </a:pPr>
            <a:r>
              <a:rPr lang="en-US" sz="5400">
                <a:solidFill>
                  <a:srgbClr val="026CDF"/>
                </a:solidFill>
              </a:rPr>
              <a:t>Questions</a:t>
            </a:r>
            <a:r>
              <a:rPr lang="en-US" sz="5400">
                <a:solidFill>
                  <a:schemeClr val="accent1"/>
                </a:solidFill>
              </a:rPr>
              <a:t>?</a:t>
            </a:r>
            <a:endParaRPr/>
          </a:p>
        </p:txBody>
      </p:sp>
      <p:sp>
        <p:nvSpPr>
          <p:cNvPr id="820" name="Google Shape;820;p54"/>
          <p:cNvSpPr txBox="1"/>
          <p:nvPr>
            <p:ph idx="1" type="body"/>
          </p:nvPr>
        </p:nvSpPr>
        <p:spPr>
          <a:xfrm>
            <a:off x="1103313" y="3375026"/>
            <a:ext cx="22171025" cy="82867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2400"/>
              <a:buNone/>
            </a:pPr>
            <a:r>
              <a:rPr b="1" lang="en-US" sz="3000">
                <a:solidFill>
                  <a:schemeClr val="dk1"/>
                </a:solidFill>
              </a:rPr>
              <a:t>Credit to the Ticketmaster Employees who helped us move forward with this presentation:</a:t>
            </a:r>
            <a:endParaRPr b="1" sz="3000">
              <a:solidFill>
                <a:schemeClr val="dk1"/>
              </a:solidFill>
            </a:endParaRPr>
          </a:p>
          <a:p>
            <a:pPr indent="0" lvl="0" marL="0" rtl="0" algn="l">
              <a:lnSpc>
                <a:spcPct val="90000"/>
              </a:lnSpc>
              <a:spcBef>
                <a:spcPts val="0"/>
              </a:spcBef>
              <a:spcAft>
                <a:spcPts val="0"/>
              </a:spcAft>
              <a:buClr>
                <a:schemeClr val="dk1"/>
              </a:buClr>
              <a:buSzPts val="2400"/>
              <a:buNone/>
            </a:pPr>
            <a:r>
              <a:t/>
            </a:r>
            <a:endParaRPr sz="3000">
              <a:solidFill>
                <a:schemeClr val="dk1"/>
              </a:solidFill>
            </a:endParaRPr>
          </a:p>
          <a:p>
            <a:pPr indent="-419100" lvl="0" marL="457200" rtl="0" algn="l">
              <a:lnSpc>
                <a:spcPct val="90000"/>
              </a:lnSpc>
              <a:spcBef>
                <a:spcPts val="0"/>
              </a:spcBef>
              <a:spcAft>
                <a:spcPts val="0"/>
              </a:spcAft>
              <a:buClr>
                <a:schemeClr val="dk1"/>
              </a:buClr>
              <a:buSzPts val="3000"/>
              <a:buChar char="•"/>
            </a:pPr>
            <a:r>
              <a:rPr lang="en-US" sz="3000">
                <a:solidFill>
                  <a:schemeClr val="dk1"/>
                </a:solidFill>
              </a:rPr>
              <a:t>Monica Ek - Front Gate Tickets</a:t>
            </a:r>
            <a:endParaRPr sz="3000">
              <a:solidFill>
                <a:schemeClr val="dk1"/>
              </a:solidFill>
            </a:endParaRPr>
          </a:p>
          <a:p>
            <a:pPr indent="-419100" lvl="0" marL="457200" rtl="0" algn="l">
              <a:lnSpc>
                <a:spcPct val="90000"/>
              </a:lnSpc>
              <a:spcBef>
                <a:spcPts val="0"/>
              </a:spcBef>
              <a:spcAft>
                <a:spcPts val="0"/>
              </a:spcAft>
              <a:buClr>
                <a:schemeClr val="dk1"/>
              </a:buClr>
              <a:buSzPts val="3000"/>
              <a:buChar char="•"/>
            </a:pPr>
            <a:r>
              <a:rPr lang="en-US" sz="3000">
                <a:solidFill>
                  <a:schemeClr val="dk1"/>
                </a:solidFill>
              </a:rPr>
              <a:t>David Marcus - EVP, Head of Music</a:t>
            </a:r>
            <a:endParaRPr sz="3000">
              <a:solidFill>
                <a:schemeClr val="dk1"/>
              </a:solidFill>
            </a:endParaRPr>
          </a:p>
          <a:p>
            <a:pPr indent="-419100" lvl="0" marL="457200" rtl="0" algn="l">
              <a:lnSpc>
                <a:spcPct val="90000"/>
              </a:lnSpc>
              <a:spcBef>
                <a:spcPts val="0"/>
              </a:spcBef>
              <a:spcAft>
                <a:spcPts val="0"/>
              </a:spcAft>
              <a:buClr>
                <a:schemeClr val="dk1"/>
              </a:buClr>
              <a:buSzPts val="3000"/>
              <a:buChar char="•"/>
            </a:pPr>
            <a:r>
              <a:rPr lang="en-US" sz="3000">
                <a:solidFill>
                  <a:schemeClr val="dk1"/>
                </a:solidFill>
              </a:rPr>
              <a:t>Leslie Alvarado - Artist/Promoter relations coordinator</a:t>
            </a:r>
            <a:endParaRPr sz="3000">
              <a:solidFill>
                <a:schemeClr val="dk1"/>
              </a:solidFill>
            </a:endParaRPr>
          </a:p>
          <a:p>
            <a:pPr indent="-419100" lvl="0" marL="457200" rtl="0" algn="l">
              <a:lnSpc>
                <a:spcPct val="90000"/>
              </a:lnSpc>
              <a:spcBef>
                <a:spcPts val="0"/>
              </a:spcBef>
              <a:spcAft>
                <a:spcPts val="0"/>
              </a:spcAft>
              <a:buClr>
                <a:schemeClr val="dk1"/>
              </a:buClr>
              <a:buSzPts val="3000"/>
              <a:buChar char="•"/>
            </a:pPr>
            <a:r>
              <a:rPr lang="en-US" sz="3000">
                <a:solidFill>
                  <a:schemeClr val="dk1"/>
                </a:solidFill>
              </a:rPr>
              <a:t>Justin Atkins - Country Megaticket</a:t>
            </a:r>
            <a:endParaRPr sz="3000">
              <a:solidFill>
                <a:schemeClr val="dk1"/>
              </a:solidFill>
            </a:endParaRPr>
          </a:p>
          <a:p>
            <a:pPr indent="-419100" lvl="0" marL="457200" rtl="0" algn="l">
              <a:lnSpc>
                <a:spcPct val="90000"/>
              </a:lnSpc>
              <a:spcBef>
                <a:spcPts val="0"/>
              </a:spcBef>
              <a:spcAft>
                <a:spcPts val="0"/>
              </a:spcAft>
              <a:buClr>
                <a:schemeClr val="dk1"/>
              </a:buClr>
              <a:buSzPts val="3000"/>
              <a:buChar char="•"/>
            </a:pPr>
            <a:r>
              <a:rPr lang="en-US" sz="3000">
                <a:solidFill>
                  <a:schemeClr val="dk1"/>
                </a:solidFill>
              </a:rPr>
              <a:t>Pete Lamson - VP of Operations</a:t>
            </a:r>
            <a:endParaRPr sz="3000">
              <a:solidFill>
                <a:schemeClr val="dk1"/>
              </a:solidFill>
            </a:endParaRPr>
          </a:p>
          <a:p>
            <a:pPr indent="-419100" lvl="0" marL="457200" rtl="0" algn="l">
              <a:lnSpc>
                <a:spcPct val="90000"/>
              </a:lnSpc>
              <a:spcBef>
                <a:spcPts val="0"/>
              </a:spcBef>
              <a:spcAft>
                <a:spcPts val="0"/>
              </a:spcAft>
              <a:buClr>
                <a:schemeClr val="dk1"/>
              </a:buClr>
              <a:buSzPts val="3000"/>
              <a:buChar char="•"/>
            </a:pPr>
            <a:r>
              <a:rPr lang="en-US" sz="3000">
                <a:solidFill>
                  <a:schemeClr val="dk1"/>
                </a:solidFill>
              </a:rPr>
              <a:t>Michael Abbatiello - US Concerts, Director of Ticket Operations</a:t>
            </a:r>
            <a:endParaRPr sz="3000">
              <a:solidFill>
                <a:schemeClr val="dk1"/>
              </a:solidFill>
            </a:endParaRPr>
          </a:p>
          <a:p>
            <a:pPr indent="-419100" lvl="0" marL="457200" rtl="0" algn="l">
              <a:lnSpc>
                <a:spcPct val="90000"/>
              </a:lnSpc>
              <a:spcBef>
                <a:spcPts val="0"/>
              </a:spcBef>
              <a:spcAft>
                <a:spcPts val="0"/>
              </a:spcAft>
              <a:buClr>
                <a:schemeClr val="dk1"/>
              </a:buClr>
              <a:buSzPts val="3000"/>
              <a:buChar char="•"/>
            </a:pPr>
            <a:r>
              <a:rPr lang="en-US" sz="3000">
                <a:solidFill>
                  <a:schemeClr val="dk1"/>
                </a:solidFill>
              </a:rPr>
              <a:t>Angela Chun - Intern, Payments</a:t>
            </a:r>
            <a:endParaRPr sz="3000">
              <a:solidFill>
                <a:schemeClr val="dk1"/>
              </a:solidFill>
            </a:endParaRPr>
          </a:p>
          <a:p>
            <a:pPr indent="-419100" lvl="0" marL="457200" rtl="0" algn="l">
              <a:lnSpc>
                <a:spcPct val="90000"/>
              </a:lnSpc>
              <a:spcBef>
                <a:spcPts val="0"/>
              </a:spcBef>
              <a:spcAft>
                <a:spcPts val="0"/>
              </a:spcAft>
              <a:buClr>
                <a:schemeClr val="dk1"/>
              </a:buClr>
              <a:buSzPts val="3000"/>
              <a:buChar char="•"/>
            </a:pPr>
            <a:r>
              <a:rPr lang="en-US" sz="3000">
                <a:solidFill>
                  <a:schemeClr val="dk1"/>
                </a:solidFill>
              </a:rPr>
              <a:t>Genesis Artiga - Client Support Specialist</a:t>
            </a:r>
            <a:endParaRPr sz="3000">
              <a:solidFill>
                <a:schemeClr val="dk1"/>
              </a:solidFill>
            </a:endParaRPr>
          </a:p>
          <a:p>
            <a:pPr indent="-419100" lvl="0" marL="457200" rtl="0" algn="l">
              <a:lnSpc>
                <a:spcPct val="90000"/>
              </a:lnSpc>
              <a:spcBef>
                <a:spcPts val="0"/>
              </a:spcBef>
              <a:spcAft>
                <a:spcPts val="0"/>
              </a:spcAft>
              <a:buClr>
                <a:schemeClr val="dk1"/>
              </a:buClr>
              <a:buSzPts val="3000"/>
              <a:buChar char="•"/>
            </a:pPr>
            <a:r>
              <a:rPr lang="en-US" sz="3000">
                <a:solidFill>
                  <a:schemeClr val="dk1"/>
                </a:solidFill>
              </a:rPr>
              <a:t>Prateek Anand - Senior Data Scientist</a:t>
            </a:r>
            <a:endParaRPr sz="3000">
              <a:solidFill>
                <a:schemeClr val="dk1"/>
              </a:solidFill>
            </a:endParaRPr>
          </a:p>
          <a:p>
            <a:pPr indent="-419100" lvl="0" marL="457200" rtl="0" algn="l">
              <a:lnSpc>
                <a:spcPct val="90000"/>
              </a:lnSpc>
              <a:spcBef>
                <a:spcPts val="0"/>
              </a:spcBef>
              <a:spcAft>
                <a:spcPts val="0"/>
              </a:spcAft>
              <a:buClr>
                <a:schemeClr val="dk1"/>
              </a:buClr>
              <a:buSzPts val="3000"/>
              <a:buChar char="•"/>
            </a:pPr>
            <a:r>
              <a:rPr lang="en-US" sz="3000">
                <a:solidFill>
                  <a:schemeClr val="dk1"/>
                </a:solidFill>
              </a:rPr>
              <a:t>Mahesh Goud - Applied Scientist </a:t>
            </a:r>
            <a:endParaRPr sz="3000">
              <a:solidFill>
                <a:schemeClr val="dk1"/>
              </a:solidFill>
            </a:endParaRPr>
          </a:p>
          <a:p>
            <a:pPr indent="-419100" lvl="0" marL="457200" rtl="0" algn="l">
              <a:lnSpc>
                <a:spcPct val="90000"/>
              </a:lnSpc>
              <a:spcBef>
                <a:spcPts val="0"/>
              </a:spcBef>
              <a:spcAft>
                <a:spcPts val="0"/>
              </a:spcAft>
              <a:buClr>
                <a:schemeClr val="dk1"/>
              </a:buClr>
              <a:buSzPts val="3000"/>
              <a:buChar char="•"/>
            </a:pPr>
            <a:r>
              <a:rPr lang="en-US" sz="3000">
                <a:solidFill>
                  <a:schemeClr val="dk1"/>
                </a:solidFill>
              </a:rPr>
              <a:t>Sarah Slater - VP Music and Festivals, UK</a:t>
            </a:r>
            <a:endParaRPr sz="3000">
              <a:solidFill>
                <a:schemeClr val="dk1"/>
              </a:solidFill>
            </a:endParaRPr>
          </a:p>
        </p:txBody>
      </p:sp>
      <p:sp>
        <p:nvSpPr>
          <p:cNvPr id="821" name="Google Shape;821;p54"/>
          <p:cNvSpPr txBox="1"/>
          <p:nvPr>
            <p:ph idx="11" type="ftr"/>
          </p:nvPr>
        </p:nvSpPr>
        <p:spPr>
          <a:xfrm>
            <a:off x="19193436" y="12920980"/>
            <a:ext cx="3890682" cy="414822"/>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confidential. Do not </a:t>
            </a:r>
            <a:r>
              <a:rPr lang="en-US">
                <a:latin typeface="Arial"/>
                <a:ea typeface="Arial"/>
                <a:cs typeface="Arial"/>
                <a:sym typeface="Arial"/>
              </a:rPr>
              <a:t>distribute</a:t>
            </a:r>
            <a:r>
              <a:rPr lang="en-US"/>
              <a:t>.</a:t>
            </a:r>
            <a:endParaRPr/>
          </a:p>
        </p:txBody>
      </p:sp>
      <p:sp>
        <p:nvSpPr>
          <p:cNvPr id="822" name="Google Shape;822;p54"/>
          <p:cNvSpPr txBox="1"/>
          <p:nvPr>
            <p:ph idx="12" type="sldNum"/>
          </p:nvPr>
        </p:nvSpPr>
        <p:spPr>
          <a:xfrm>
            <a:off x="22951608" y="12343746"/>
            <a:ext cx="1109660" cy="1113779"/>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6" name="Shape 826"/>
        <p:cNvGrpSpPr/>
        <p:nvPr/>
      </p:nvGrpSpPr>
      <p:grpSpPr>
        <a:xfrm>
          <a:off x="0" y="0"/>
          <a:ext cx="0" cy="0"/>
          <a:chOff x="0" y="0"/>
          <a:chExt cx="0" cy="0"/>
        </a:xfrm>
      </p:grpSpPr>
      <p:sp>
        <p:nvSpPr>
          <p:cNvPr id="827" name="Google Shape;827;p55"/>
          <p:cNvSpPr txBox="1"/>
          <p:nvPr>
            <p:ph type="title"/>
          </p:nvPr>
        </p:nvSpPr>
        <p:spPr>
          <a:xfrm>
            <a:off x="2517775" y="4711421"/>
            <a:ext cx="19340400" cy="3939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8800"/>
              <a:buFont typeface="Arial"/>
              <a:buNone/>
            </a:pPr>
            <a:r>
              <a:rPr lang="en-US"/>
              <a:t>Thank You</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27"/>
          <p:cNvSpPr txBox="1"/>
          <p:nvPr>
            <p:ph type="title"/>
          </p:nvPr>
        </p:nvSpPr>
        <p:spPr>
          <a:xfrm>
            <a:off x="1103314" y="1595438"/>
            <a:ext cx="22170900" cy="824400"/>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5400"/>
              <a:buFont typeface="Arial"/>
              <a:buNone/>
            </a:pPr>
            <a:r>
              <a:rPr lang="en-US"/>
              <a:t>Our Focus</a:t>
            </a:r>
            <a:endParaRPr/>
          </a:p>
        </p:txBody>
      </p:sp>
      <p:sp>
        <p:nvSpPr>
          <p:cNvPr id="405" name="Google Shape;405;p27"/>
          <p:cNvSpPr txBox="1"/>
          <p:nvPr>
            <p:ph idx="11" type="ftr"/>
          </p:nvPr>
        </p:nvSpPr>
        <p:spPr>
          <a:xfrm>
            <a:off x="19193436" y="12920980"/>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a:t>
            </a:r>
            <a:r>
              <a:rPr lang="en-US">
                <a:latin typeface="Arial"/>
                <a:ea typeface="Arial"/>
                <a:cs typeface="Arial"/>
                <a:sym typeface="Arial"/>
              </a:rPr>
              <a:t>confidential</a:t>
            </a:r>
            <a:r>
              <a:rPr lang="en-US"/>
              <a:t>. Do not distribute.</a:t>
            </a:r>
            <a:endParaRPr/>
          </a:p>
        </p:txBody>
      </p:sp>
      <p:sp>
        <p:nvSpPr>
          <p:cNvPr id="406" name="Google Shape;406;p27"/>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07" name="Google Shape;407;p27"/>
          <p:cNvSpPr txBox="1"/>
          <p:nvPr>
            <p:ph idx="4" type="body"/>
          </p:nvPr>
        </p:nvSpPr>
        <p:spPr>
          <a:xfrm>
            <a:off x="2660650" y="8166895"/>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Distressed Tickets</a:t>
            </a:r>
            <a:endParaRPr/>
          </a:p>
        </p:txBody>
      </p:sp>
      <p:sp>
        <p:nvSpPr>
          <p:cNvPr id="408" name="Google Shape;408;p27"/>
          <p:cNvSpPr txBox="1"/>
          <p:nvPr>
            <p:ph idx="7" type="body"/>
          </p:nvPr>
        </p:nvSpPr>
        <p:spPr>
          <a:xfrm>
            <a:off x="18526752" y="8133520"/>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Credit Card</a:t>
            </a:r>
            <a:endParaRPr/>
          </a:p>
        </p:txBody>
      </p:sp>
      <p:sp>
        <p:nvSpPr>
          <p:cNvPr id="409" name="Google Shape;409;p27"/>
          <p:cNvSpPr txBox="1"/>
          <p:nvPr>
            <p:ph idx="13" type="body"/>
          </p:nvPr>
        </p:nvSpPr>
        <p:spPr>
          <a:xfrm>
            <a:off x="13238047" y="8164445"/>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Loyalty Program</a:t>
            </a:r>
            <a:endParaRPr/>
          </a:p>
        </p:txBody>
      </p:sp>
      <p:sp>
        <p:nvSpPr>
          <p:cNvPr id="410" name="Google Shape;410;p27"/>
          <p:cNvSpPr txBox="1"/>
          <p:nvPr>
            <p:ph idx="16" type="body"/>
          </p:nvPr>
        </p:nvSpPr>
        <p:spPr>
          <a:xfrm>
            <a:off x="7949343" y="8164445"/>
            <a:ext cx="31845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Event Bundling</a:t>
            </a:r>
            <a:endParaRPr/>
          </a:p>
        </p:txBody>
      </p:sp>
      <p:sp>
        <p:nvSpPr>
          <p:cNvPr id="411" name="Google Shape;411;p27"/>
          <p:cNvSpPr/>
          <p:nvPr/>
        </p:nvSpPr>
        <p:spPr>
          <a:xfrm>
            <a:off x="3829723" y="6257102"/>
            <a:ext cx="846396" cy="846396"/>
          </a:xfrm>
          <a:custGeom>
            <a:rect b="b" l="l" r="r" t="t"/>
            <a:pathLst>
              <a:path extrusionOk="0" h="21600" w="2160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412" name="Google Shape;412;p27"/>
          <p:cNvSpPr/>
          <p:nvPr/>
        </p:nvSpPr>
        <p:spPr>
          <a:xfrm>
            <a:off x="9114223" y="6257101"/>
            <a:ext cx="846396" cy="846396"/>
          </a:xfrm>
          <a:custGeom>
            <a:rect b="b" l="l" r="r" t="t"/>
            <a:pathLst>
              <a:path extrusionOk="0" h="21600" w="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413" name="Google Shape;413;p27"/>
          <p:cNvSpPr/>
          <p:nvPr/>
        </p:nvSpPr>
        <p:spPr>
          <a:xfrm>
            <a:off x="14402425" y="6257100"/>
            <a:ext cx="846396" cy="846396"/>
          </a:xfrm>
          <a:custGeom>
            <a:rect b="b" l="l" r="r" t="t"/>
            <a:pathLst>
              <a:path extrusionOk="0" h="21600" w="2160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414" name="Google Shape;414;p27"/>
          <p:cNvSpPr/>
          <p:nvPr/>
        </p:nvSpPr>
        <p:spPr>
          <a:xfrm>
            <a:off x="19709263" y="6329304"/>
            <a:ext cx="819450" cy="670464"/>
          </a:xfrm>
          <a:custGeom>
            <a:rect b="b" l="l" r="r" t="t"/>
            <a:pathLst>
              <a:path extrusionOk="0" h="21600" w="21600">
                <a:moveTo>
                  <a:pt x="20618" y="6000"/>
                </a:moveTo>
                <a:lnTo>
                  <a:pt x="982" y="6000"/>
                </a:lnTo>
                <a:lnTo>
                  <a:pt x="982" y="2399"/>
                </a:lnTo>
                <a:cubicBezTo>
                  <a:pt x="982" y="1737"/>
                  <a:pt x="1422" y="1200"/>
                  <a:pt x="1964" y="1200"/>
                </a:cubicBezTo>
                <a:lnTo>
                  <a:pt x="6873" y="1200"/>
                </a:lnTo>
                <a:cubicBezTo>
                  <a:pt x="8345" y="1200"/>
                  <a:pt x="8345" y="3600"/>
                  <a:pt x="10800" y="3600"/>
                </a:cubicBezTo>
                <a:lnTo>
                  <a:pt x="19636" y="3600"/>
                </a:lnTo>
                <a:cubicBezTo>
                  <a:pt x="20178" y="3600"/>
                  <a:pt x="20618" y="4137"/>
                  <a:pt x="20618" y="4800"/>
                </a:cubicBezTo>
                <a:cubicBezTo>
                  <a:pt x="20618" y="4800"/>
                  <a:pt x="20618" y="6000"/>
                  <a:pt x="20618" y="6000"/>
                </a:cubicBezTo>
                <a:close/>
                <a:moveTo>
                  <a:pt x="20618" y="19200"/>
                </a:moveTo>
                <a:cubicBezTo>
                  <a:pt x="20618" y="19863"/>
                  <a:pt x="20178" y="20400"/>
                  <a:pt x="19636" y="20400"/>
                </a:cubicBezTo>
                <a:lnTo>
                  <a:pt x="1964" y="20400"/>
                </a:lnTo>
                <a:cubicBezTo>
                  <a:pt x="1422" y="20400"/>
                  <a:pt x="982" y="19863"/>
                  <a:pt x="982" y="19200"/>
                </a:cubicBezTo>
                <a:lnTo>
                  <a:pt x="982" y="7200"/>
                </a:lnTo>
                <a:lnTo>
                  <a:pt x="20618" y="7200"/>
                </a:lnTo>
                <a:cubicBezTo>
                  <a:pt x="20618" y="7200"/>
                  <a:pt x="20618" y="19200"/>
                  <a:pt x="20618" y="19200"/>
                </a:cubicBezTo>
                <a:close/>
                <a:moveTo>
                  <a:pt x="19636" y="2399"/>
                </a:moveTo>
                <a:lnTo>
                  <a:pt x="10800" y="2399"/>
                </a:lnTo>
                <a:cubicBezTo>
                  <a:pt x="8836" y="2399"/>
                  <a:pt x="8836" y="0"/>
                  <a:pt x="6873" y="0"/>
                </a:cubicBezTo>
                <a:lnTo>
                  <a:pt x="1964" y="0"/>
                </a:lnTo>
                <a:cubicBezTo>
                  <a:pt x="879" y="0"/>
                  <a:pt x="0" y="1074"/>
                  <a:pt x="0" y="2399"/>
                </a:cubicBezTo>
                <a:lnTo>
                  <a:pt x="0" y="19200"/>
                </a:lnTo>
                <a:cubicBezTo>
                  <a:pt x="0" y="20526"/>
                  <a:pt x="879" y="21600"/>
                  <a:pt x="1964" y="21600"/>
                </a:cubicBezTo>
                <a:lnTo>
                  <a:pt x="19636" y="21600"/>
                </a:lnTo>
                <a:cubicBezTo>
                  <a:pt x="20721" y="21600"/>
                  <a:pt x="21600" y="20526"/>
                  <a:pt x="21600" y="19200"/>
                </a:cubicBezTo>
                <a:lnTo>
                  <a:pt x="21600" y="4800"/>
                </a:lnTo>
                <a:cubicBezTo>
                  <a:pt x="21600" y="3474"/>
                  <a:pt x="20721" y="2399"/>
                  <a:pt x="19636" y="2399"/>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415" name="Google Shape;415;p27"/>
          <p:cNvSpPr txBox="1"/>
          <p:nvPr/>
        </p:nvSpPr>
        <p:spPr>
          <a:xfrm>
            <a:off x="2028525" y="2905375"/>
            <a:ext cx="20688900" cy="9393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2400"/>
              <a:buFont typeface="Arial"/>
              <a:buNone/>
            </a:pPr>
            <a:r>
              <a:rPr lang="en-US" sz="3600">
                <a:solidFill>
                  <a:schemeClr val="dk1"/>
                </a:solidFill>
              </a:rPr>
              <a:t>What additional products or services should Ticketmaster offer to grow revenue per customer?</a:t>
            </a:r>
            <a:endParaRPr sz="3600">
              <a:solidFill>
                <a:schemeClr val="dk1"/>
              </a:solidFill>
            </a:endParaRPr>
          </a:p>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28"/>
          <p:cNvSpPr txBox="1"/>
          <p:nvPr>
            <p:ph type="title"/>
          </p:nvPr>
        </p:nvSpPr>
        <p:spPr>
          <a:xfrm>
            <a:off x="2517775" y="4711421"/>
            <a:ext cx="19340514" cy="3938867"/>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dk1"/>
              </a:buClr>
              <a:buSzPts val="8800"/>
              <a:buFont typeface="Arial"/>
              <a:buNone/>
            </a:pPr>
            <a:r>
              <a:rPr lang="en-US"/>
              <a:t>Distressed Tickets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4" name="Shape 424"/>
        <p:cNvGrpSpPr/>
        <p:nvPr/>
      </p:nvGrpSpPr>
      <p:grpSpPr>
        <a:xfrm>
          <a:off x="0" y="0"/>
          <a:ext cx="0" cy="0"/>
          <a:chOff x="0" y="0"/>
          <a:chExt cx="0" cy="0"/>
        </a:xfrm>
      </p:grpSpPr>
      <p:sp>
        <p:nvSpPr>
          <p:cNvPr id="425" name="Google Shape;425;p29"/>
          <p:cNvSpPr txBox="1"/>
          <p:nvPr>
            <p:ph type="title"/>
          </p:nvPr>
        </p:nvSpPr>
        <p:spPr>
          <a:xfrm>
            <a:off x="1103325" y="2571749"/>
            <a:ext cx="8083500" cy="1173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6000"/>
              <a:buFont typeface="Arial"/>
              <a:buNone/>
            </a:pPr>
            <a:r>
              <a:rPr lang="en-US"/>
              <a:t>Large Number of Tickets Go Unsold</a:t>
            </a:r>
            <a:endParaRPr/>
          </a:p>
        </p:txBody>
      </p:sp>
      <p:sp>
        <p:nvSpPr>
          <p:cNvPr id="426" name="Google Shape;426;p29"/>
          <p:cNvSpPr txBox="1"/>
          <p:nvPr>
            <p:ph idx="11" type="ftr"/>
          </p:nvPr>
        </p:nvSpPr>
        <p:spPr>
          <a:xfrm>
            <a:off x="19193436" y="12920980"/>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confidential. Do not </a:t>
            </a:r>
            <a:r>
              <a:rPr lang="en-US">
                <a:latin typeface="Arial"/>
                <a:ea typeface="Arial"/>
                <a:cs typeface="Arial"/>
                <a:sym typeface="Arial"/>
              </a:rPr>
              <a:t>distribute</a:t>
            </a:r>
            <a:r>
              <a:rPr lang="en-US"/>
              <a:t>.</a:t>
            </a:r>
            <a:endParaRPr/>
          </a:p>
        </p:txBody>
      </p:sp>
      <p:sp>
        <p:nvSpPr>
          <p:cNvPr id="427" name="Google Shape;427;p29"/>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28" name="Google Shape;428;p29"/>
          <p:cNvSpPr txBox="1"/>
          <p:nvPr>
            <p:ph idx="1" type="body"/>
          </p:nvPr>
        </p:nvSpPr>
        <p:spPr>
          <a:xfrm>
            <a:off x="1100038" y="2060574"/>
            <a:ext cx="8109000" cy="51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2"/>
              </a:buClr>
              <a:buSzPts val="2200"/>
              <a:buNone/>
            </a:pPr>
            <a:r>
              <a:rPr lang="en-US"/>
              <a:t>The Problem</a:t>
            </a:r>
            <a:endParaRPr/>
          </a:p>
        </p:txBody>
      </p:sp>
      <p:sp>
        <p:nvSpPr>
          <p:cNvPr id="429" name="Google Shape;429;p29"/>
          <p:cNvSpPr txBox="1"/>
          <p:nvPr>
            <p:ph idx="3" type="body"/>
          </p:nvPr>
        </p:nvSpPr>
        <p:spPr>
          <a:xfrm>
            <a:off x="2517776" y="9966326"/>
            <a:ext cx="5262600" cy="1695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7F7F7F"/>
              </a:buClr>
              <a:buSzPts val="2400"/>
              <a:buNone/>
            </a:pPr>
            <a:r>
              <a:rPr lang="en-US"/>
              <a:t>The daily average sell through percentage for 2018 was 47% for all events across Ticketmaster.</a:t>
            </a:r>
            <a:endParaRPr>
              <a:solidFill>
                <a:srgbClr val="000000"/>
              </a:solidFill>
            </a:endParaRPr>
          </a:p>
          <a:p>
            <a:pPr indent="0" lvl="0" marL="0" rtl="0" algn="l">
              <a:lnSpc>
                <a:spcPct val="90000"/>
              </a:lnSpc>
              <a:spcBef>
                <a:spcPts val="0"/>
              </a:spcBef>
              <a:spcAft>
                <a:spcPts val="0"/>
              </a:spcAft>
              <a:buClr>
                <a:srgbClr val="7F7F7F"/>
              </a:buClr>
              <a:buSzPts val="2400"/>
              <a:buNone/>
            </a:pPr>
            <a:r>
              <a:t/>
            </a:r>
            <a:endParaRPr/>
          </a:p>
        </p:txBody>
      </p:sp>
      <p:sp>
        <p:nvSpPr>
          <p:cNvPr id="430" name="Google Shape;430;p29"/>
          <p:cNvSpPr txBox="1"/>
          <p:nvPr>
            <p:ph idx="5" type="body"/>
          </p:nvPr>
        </p:nvSpPr>
        <p:spPr>
          <a:xfrm>
            <a:off x="9585326" y="9966326"/>
            <a:ext cx="5238600" cy="1695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2400"/>
              <a:buNone/>
            </a:pPr>
            <a:r>
              <a:rPr lang="en-US"/>
              <a:t>For concerts specifically, only 67% of tickets were sold</a:t>
            </a:r>
            <a:endParaRPr/>
          </a:p>
        </p:txBody>
      </p:sp>
      <p:sp>
        <p:nvSpPr>
          <p:cNvPr id="431" name="Google Shape;431;p29"/>
          <p:cNvSpPr/>
          <p:nvPr/>
        </p:nvSpPr>
        <p:spPr>
          <a:xfrm>
            <a:off x="8514385" y="10181191"/>
            <a:ext cx="655992" cy="655992"/>
          </a:xfrm>
          <a:custGeom>
            <a:rect b="b" l="l" r="r" t="t"/>
            <a:pathLst>
              <a:path extrusionOk="0" h="21600" w="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432" name="Google Shape;432;p29"/>
          <p:cNvSpPr/>
          <p:nvPr>
            <p:ph idx="2" type="pic"/>
          </p:nvPr>
        </p:nvSpPr>
        <p:spPr>
          <a:xfrm>
            <a:off x="10594975" y="2060575"/>
            <a:ext cx="10225200" cy="6589800"/>
          </a:xfrm>
          <a:prstGeom prst="rect">
            <a:avLst/>
          </a:prstGeom>
          <a:solidFill>
            <a:srgbClr val="F2F2F2"/>
          </a:solidFill>
          <a:ln>
            <a:noFill/>
          </a:ln>
          <a:effectLst>
            <a:outerShdw blurRad="1270000" rotWithShape="0" algn="t" dir="5400000" dist="495300">
              <a:srgbClr val="000000">
                <a:alpha val="32940"/>
              </a:srgbClr>
            </a:outerShdw>
          </a:effectLst>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433" name="Google Shape;433;p29" title="Points scored"/>
          <p:cNvPicPr preferRelativeResize="0"/>
          <p:nvPr/>
        </p:nvPicPr>
        <p:blipFill>
          <a:blip r:embed="rId3">
            <a:alphaModFix/>
          </a:blip>
          <a:stretch>
            <a:fillRect/>
          </a:stretch>
        </p:blipFill>
        <p:spPr>
          <a:xfrm>
            <a:off x="10150272" y="1222375"/>
            <a:ext cx="12895476" cy="7973690"/>
          </a:xfrm>
          <a:prstGeom prst="rect">
            <a:avLst/>
          </a:prstGeom>
          <a:noFill/>
          <a:ln>
            <a:noFill/>
          </a:ln>
        </p:spPr>
      </p:pic>
      <p:sp>
        <p:nvSpPr>
          <p:cNvPr id="434" name="Google Shape;434;p29"/>
          <p:cNvSpPr/>
          <p:nvPr/>
        </p:nvSpPr>
        <p:spPr>
          <a:xfrm>
            <a:off x="1485560" y="10181191"/>
            <a:ext cx="655992" cy="655992"/>
          </a:xfrm>
          <a:custGeom>
            <a:rect b="b" l="l" r="r" t="t"/>
            <a:pathLst>
              <a:path extrusionOk="0" h="21600" w="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435" name="Google Shape;435;p29"/>
          <p:cNvSpPr/>
          <p:nvPr/>
        </p:nvSpPr>
        <p:spPr>
          <a:xfrm>
            <a:off x="16004827" y="10118348"/>
            <a:ext cx="511164" cy="511218"/>
          </a:xfrm>
          <a:custGeom>
            <a:rect b="b" l="l" r="r" t="t"/>
            <a:pathLst>
              <a:path extrusionOk="0" h="21600" w="21600">
                <a:moveTo>
                  <a:pt x="21109" y="10309"/>
                </a:moveTo>
                <a:cubicBezTo>
                  <a:pt x="20838" y="10309"/>
                  <a:pt x="20618" y="10529"/>
                  <a:pt x="20618" y="10800"/>
                </a:cubicBezTo>
                <a:cubicBezTo>
                  <a:pt x="20618" y="16223"/>
                  <a:pt x="16223" y="20618"/>
                  <a:pt x="10800" y="20618"/>
                </a:cubicBezTo>
                <a:cubicBezTo>
                  <a:pt x="5377" y="20618"/>
                  <a:pt x="982" y="16223"/>
                  <a:pt x="982" y="10800"/>
                </a:cubicBezTo>
                <a:cubicBezTo>
                  <a:pt x="982" y="5378"/>
                  <a:pt x="5377" y="982"/>
                  <a:pt x="10800" y="982"/>
                </a:cubicBezTo>
                <a:cubicBezTo>
                  <a:pt x="14012" y="982"/>
                  <a:pt x="16860" y="2526"/>
                  <a:pt x="18652" y="4909"/>
                </a:cubicBezTo>
                <a:lnTo>
                  <a:pt x="14727" y="4909"/>
                </a:lnTo>
                <a:cubicBezTo>
                  <a:pt x="14456" y="4909"/>
                  <a:pt x="14236" y="5129"/>
                  <a:pt x="14236" y="5400"/>
                </a:cubicBezTo>
                <a:cubicBezTo>
                  <a:pt x="14236" y="5672"/>
                  <a:pt x="14456" y="5891"/>
                  <a:pt x="14727" y="5891"/>
                </a:cubicBezTo>
                <a:lnTo>
                  <a:pt x="19636" y="5891"/>
                </a:lnTo>
                <a:cubicBezTo>
                  <a:pt x="19907" y="5891"/>
                  <a:pt x="20127" y="5672"/>
                  <a:pt x="20127" y="5400"/>
                </a:cubicBezTo>
                <a:lnTo>
                  <a:pt x="20127" y="491"/>
                </a:lnTo>
                <a:cubicBezTo>
                  <a:pt x="20127" y="220"/>
                  <a:pt x="19907" y="0"/>
                  <a:pt x="19636" y="0"/>
                </a:cubicBezTo>
                <a:cubicBezTo>
                  <a:pt x="19366" y="0"/>
                  <a:pt x="19145" y="220"/>
                  <a:pt x="19145" y="491"/>
                </a:cubicBezTo>
                <a:lnTo>
                  <a:pt x="19145" y="3962"/>
                </a:lnTo>
                <a:cubicBezTo>
                  <a:pt x="17166" y="1546"/>
                  <a:pt x="14167" y="0"/>
                  <a:pt x="10800" y="0"/>
                </a:cubicBezTo>
                <a:cubicBezTo>
                  <a:pt x="4836" y="0"/>
                  <a:pt x="0" y="4836"/>
                  <a:pt x="0" y="10800"/>
                </a:cubicBezTo>
                <a:cubicBezTo>
                  <a:pt x="0" y="16765"/>
                  <a:pt x="4836" y="21600"/>
                  <a:pt x="10800" y="21600"/>
                </a:cubicBezTo>
                <a:cubicBezTo>
                  <a:pt x="16764" y="21600"/>
                  <a:pt x="21600" y="16765"/>
                  <a:pt x="21600" y="10800"/>
                </a:cubicBezTo>
                <a:cubicBezTo>
                  <a:pt x="21600" y="10529"/>
                  <a:pt x="21380" y="10309"/>
                  <a:pt x="21109" y="10309"/>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sz="6000">
              <a:solidFill>
                <a:schemeClr val="dk1"/>
              </a:solidFill>
              <a:latin typeface="Barlow"/>
              <a:ea typeface="Barlow"/>
              <a:cs typeface="Barlow"/>
              <a:sym typeface="Barlow"/>
            </a:endParaRPr>
          </a:p>
        </p:txBody>
      </p:sp>
      <p:sp>
        <p:nvSpPr>
          <p:cNvPr id="436" name="Google Shape;436;p29"/>
          <p:cNvSpPr txBox="1"/>
          <p:nvPr>
            <p:ph idx="5" type="body"/>
          </p:nvPr>
        </p:nvSpPr>
        <p:spPr>
          <a:xfrm>
            <a:off x="17129976" y="9938026"/>
            <a:ext cx="5238600" cy="16953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2400"/>
              <a:buNone/>
            </a:pPr>
            <a:r>
              <a:rPr lang="en-US"/>
              <a:t>We define distressed tickets as those we can predict 3 days before that will not get sold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30"/>
          <p:cNvSpPr txBox="1"/>
          <p:nvPr>
            <p:ph idx="11" type="ftr"/>
          </p:nvPr>
        </p:nvSpPr>
        <p:spPr>
          <a:xfrm>
            <a:off x="19193436" y="12716501"/>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t>Ticketmaster confidential. Do not distribute.</a:t>
            </a:r>
            <a:endParaRPr/>
          </a:p>
        </p:txBody>
      </p:sp>
      <p:sp>
        <p:nvSpPr>
          <p:cNvPr id="442" name="Google Shape;442;p30"/>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43" name="Google Shape;443;p30"/>
          <p:cNvSpPr txBox="1"/>
          <p:nvPr>
            <p:ph type="title"/>
          </p:nvPr>
        </p:nvSpPr>
        <p:spPr>
          <a:xfrm>
            <a:off x="1103313" y="2969236"/>
            <a:ext cx="5638800" cy="20964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6000"/>
              <a:buFont typeface="Arial"/>
              <a:buNone/>
            </a:pPr>
            <a:r>
              <a:rPr lang="en-US"/>
              <a:t>YES concert</a:t>
            </a:r>
            <a:br>
              <a:rPr lang="en-US"/>
            </a:br>
            <a:r>
              <a:rPr b="0" lang="en-US" sz="2400"/>
              <a:t>July 27th at FivePoint Amphitheatre</a:t>
            </a:r>
            <a:endParaRPr b="0" sz="2400"/>
          </a:p>
        </p:txBody>
      </p:sp>
      <p:sp>
        <p:nvSpPr>
          <p:cNvPr id="444" name="Google Shape;444;p30"/>
          <p:cNvSpPr txBox="1"/>
          <p:nvPr>
            <p:ph idx="1" type="body"/>
          </p:nvPr>
        </p:nvSpPr>
        <p:spPr>
          <a:xfrm>
            <a:off x="1103313" y="2458061"/>
            <a:ext cx="5638800" cy="51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200"/>
              <a:buNone/>
            </a:pPr>
            <a:r>
              <a:rPr lang="en-US"/>
              <a:t>Case Study</a:t>
            </a:r>
            <a:endParaRPr/>
          </a:p>
        </p:txBody>
      </p:sp>
      <p:sp>
        <p:nvSpPr>
          <p:cNvPr id="445" name="Google Shape;445;p30"/>
          <p:cNvSpPr/>
          <p:nvPr>
            <p:ph idx="3" type="pic"/>
          </p:nvPr>
        </p:nvSpPr>
        <p:spPr>
          <a:xfrm>
            <a:off x="7616825" y="1114425"/>
            <a:ext cx="8077200" cy="5264100"/>
          </a:xfrm>
          <a:prstGeom prst="rect">
            <a:avLst/>
          </a:prstGeom>
          <a:solidFill>
            <a:srgbClr val="F2F2F2"/>
          </a:solidFill>
          <a:ln>
            <a:noFill/>
          </a:ln>
          <a:effectLst>
            <a:outerShdw blurRad="1270000" rotWithShape="0" algn="t" dir="5400000" dist="495300">
              <a:srgbClr val="000000">
                <a:alpha val="32940"/>
              </a:srgbClr>
            </a:outerShdw>
          </a:effectLst>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446" name="Google Shape;446;p30"/>
          <p:cNvSpPr/>
          <p:nvPr>
            <p:ph idx="4" type="pic"/>
          </p:nvPr>
        </p:nvSpPr>
        <p:spPr>
          <a:xfrm>
            <a:off x="7780350" y="7556250"/>
            <a:ext cx="7913700" cy="5264100"/>
          </a:xfrm>
          <a:prstGeom prst="rect">
            <a:avLst/>
          </a:prstGeom>
          <a:solidFill>
            <a:srgbClr val="F2F2F2"/>
          </a:solidFill>
          <a:ln>
            <a:noFill/>
          </a:ln>
          <a:effectLst>
            <a:outerShdw blurRad="1270000" rotWithShape="0" algn="t" dir="5400000" dist="495300">
              <a:srgbClr val="000000">
                <a:alpha val="32940"/>
              </a:srgbClr>
            </a:outerShdw>
          </a:effectLst>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447" name="Google Shape;447;p30"/>
          <p:cNvSpPr/>
          <p:nvPr>
            <p:ph idx="3" type="pic"/>
          </p:nvPr>
        </p:nvSpPr>
        <p:spPr>
          <a:xfrm>
            <a:off x="16055975" y="1114425"/>
            <a:ext cx="8077200" cy="5264100"/>
          </a:xfrm>
          <a:prstGeom prst="rect">
            <a:avLst/>
          </a:prstGeom>
          <a:solidFill>
            <a:srgbClr val="F2F2F2"/>
          </a:solidFill>
          <a:ln>
            <a:noFill/>
          </a:ln>
          <a:effectLst>
            <a:outerShdw blurRad="1270000" rotWithShape="0" algn="t" dir="5400000" dist="495300">
              <a:srgbClr val="000000">
                <a:alpha val="32940"/>
              </a:srgbClr>
            </a:outerShdw>
          </a:effectLst>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448" name="Google Shape;448;p30"/>
          <p:cNvPicPr preferRelativeResize="0"/>
          <p:nvPr/>
        </p:nvPicPr>
        <p:blipFill rotWithShape="1">
          <a:blip r:embed="rId3">
            <a:alphaModFix/>
          </a:blip>
          <a:srcRect b="0" l="-23395" r="0" t="0"/>
          <a:stretch/>
        </p:blipFill>
        <p:spPr>
          <a:xfrm>
            <a:off x="5776925" y="1109675"/>
            <a:ext cx="9917124" cy="5264100"/>
          </a:xfrm>
          <a:prstGeom prst="rect">
            <a:avLst/>
          </a:prstGeom>
          <a:noFill/>
          <a:ln>
            <a:noFill/>
          </a:ln>
        </p:spPr>
      </p:pic>
      <p:pic>
        <p:nvPicPr>
          <p:cNvPr id="449" name="Google Shape;449;p30" title="Points scored"/>
          <p:cNvPicPr preferRelativeResize="0"/>
          <p:nvPr/>
        </p:nvPicPr>
        <p:blipFill>
          <a:blip r:embed="rId4">
            <a:alphaModFix/>
          </a:blip>
          <a:stretch>
            <a:fillRect/>
          </a:stretch>
        </p:blipFill>
        <p:spPr>
          <a:xfrm>
            <a:off x="7698600" y="7556250"/>
            <a:ext cx="8077200" cy="5264100"/>
          </a:xfrm>
          <a:prstGeom prst="rect">
            <a:avLst/>
          </a:prstGeom>
          <a:noFill/>
          <a:ln>
            <a:noFill/>
          </a:ln>
        </p:spPr>
      </p:pic>
      <p:sp>
        <p:nvSpPr>
          <p:cNvPr id="450" name="Google Shape;450;p30"/>
          <p:cNvSpPr txBox="1"/>
          <p:nvPr/>
        </p:nvSpPr>
        <p:spPr>
          <a:xfrm>
            <a:off x="9531600" y="777325"/>
            <a:ext cx="4563600" cy="20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Blues are unsold seats and the Reds are holds</a:t>
            </a:r>
            <a:endParaRPr/>
          </a:p>
        </p:txBody>
      </p:sp>
      <p:pic>
        <p:nvPicPr>
          <p:cNvPr id="451" name="Google Shape;451;p30"/>
          <p:cNvPicPr preferRelativeResize="0"/>
          <p:nvPr/>
        </p:nvPicPr>
        <p:blipFill rotWithShape="1">
          <a:blip r:embed="rId5">
            <a:alphaModFix/>
          </a:blip>
          <a:srcRect b="45593" l="24783" r="0" t="0"/>
          <a:stretch/>
        </p:blipFill>
        <p:spPr>
          <a:xfrm>
            <a:off x="15872450" y="1060650"/>
            <a:ext cx="8260725" cy="5371649"/>
          </a:xfrm>
          <a:prstGeom prst="rect">
            <a:avLst/>
          </a:prstGeom>
          <a:noFill/>
          <a:ln>
            <a:noFill/>
          </a:ln>
        </p:spPr>
      </p:pic>
      <p:sp>
        <p:nvSpPr>
          <p:cNvPr id="452" name="Google Shape;452;p30"/>
          <p:cNvSpPr/>
          <p:nvPr>
            <p:ph idx="4" type="pic"/>
          </p:nvPr>
        </p:nvSpPr>
        <p:spPr>
          <a:xfrm>
            <a:off x="16137725" y="7452400"/>
            <a:ext cx="7913700" cy="5264100"/>
          </a:xfrm>
          <a:prstGeom prst="rect">
            <a:avLst/>
          </a:prstGeom>
          <a:solidFill>
            <a:srgbClr val="F2F2F2"/>
          </a:solidFill>
          <a:ln>
            <a:noFill/>
          </a:ln>
          <a:effectLst>
            <a:outerShdw blurRad="1270000" rotWithShape="0" algn="t" dir="5400000" dist="495300">
              <a:srgbClr val="000000">
                <a:alpha val="32940"/>
              </a:srgbClr>
            </a:outerShdw>
          </a:effectLst>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pic>
        <p:nvPicPr>
          <p:cNvPr id="453" name="Google Shape;453;p30" title="Points scored"/>
          <p:cNvPicPr preferRelativeResize="0"/>
          <p:nvPr/>
        </p:nvPicPr>
        <p:blipFill>
          <a:blip r:embed="rId6">
            <a:alphaModFix/>
          </a:blip>
          <a:stretch>
            <a:fillRect/>
          </a:stretch>
        </p:blipFill>
        <p:spPr>
          <a:xfrm>
            <a:off x="16180950" y="7452400"/>
            <a:ext cx="7913700" cy="5264100"/>
          </a:xfrm>
          <a:prstGeom prst="rect">
            <a:avLst/>
          </a:prstGeom>
          <a:noFill/>
          <a:ln>
            <a:noFill/>
          </a:ln>
          <a:effectLst>
            <a:outerShdw blurRad="1270000" rotWithShape="0" algn="t" dir="5400000" dist="495300">
              <a:srgbClr val="000000">
                <a:alpha val="32940"/>
              </a:srgbClr>
            </a:outerShdw>
          </a:effectLst>
        </p:spPr>
      </p:pic>
      <p:sp>
        <p:nvSpPr>
          <p:cNvPr id="454" name="Google Shape;454;p30"/>
          <p:cNvSpPr txBox="1"/>
          <p:nvPr/>
        </p:nvSpPr>
        <p:spPr>
          <a:xfrm>
            <a:off x="950625" y="5618800"/>
            <a:ext cx="5296200" cy="6382800"/>
          </a:xfrm>
          <a:prstGeom prst="rect">
            <a:avLst/>
          </a:prstGeom>
          <a:noFill/>
          <a:ln>
            <a:noFill/>
          </a:ln>
        </p:spPr>
        <p:txBody>
          <a:bodyPr anchorCtr="0" anchor="t" bIns="91425" lIns="91425" spcFirstLastPara="1" rIns="91425" wrap="square" tIns="91425">
            <a:noAutofit/>
          </a:bodyPr>
          <a:lstStyle/>
          <a:p>
            <a:pPr indent="-381000" lvl="0" marL="457200" rtl="0" algn="l">
              <a:lnSpc>
                <a:spcPct val="200000"/>
              </a:lnSpc>
              <a:spcBef>
                <a:spcPts val="0"/>
              </a:spcBef>
              <a:spcAft>
                <a:spcPts val="0"/>
              </a:spcAft>
              <a:buClr>
                <a:schemeClr val="accent1"/>
              </a:buClr>
              <a:buSzPts val="2400"/>
              <a:buChar char="●"/>
            </a:pPr>
            <a:r>
              <a:rPr lang="en-US" sz="2400"/>
              <a:t>60% of the venue was either on hold or open tickets </a:t>
            </a:r>
            <a:endParaRPr sz="2400"/>
          </a:p>
          <a:p>
            <a:pPr indent="-381000" lvl="0" marL="457200" rtl="0" algn="l">
              <a:lnSpc>
                <a:spcPct val="200000"/>
              </a:lnSpc>
              <a:spcBef>
                <a:spcPts val="0"/>
              </a:spcBef>
              <a:spcAft>
                <a:spcPts val="0"/>
              </a:spcAft>
              <a:buClr>
                <a:schemeClr val="accent1"/>
              </a:buClr>
              <a:buSzPts val="2400"/>
              <a:buChar char="●"/>
            </a:pPr>
            <a:r>
              <a:rPr lang="en-US" sz="2400"/>
              <a:t>Younger attendees bought cheaper priced tickets</a:t>
            </a:r>
            <a:endParaRPr sz="2400"/>
          </a:p>
          <a:p>
            <a:pPr indent="-381000" lvl="0" marL="457200" rtl="0" algn="l">
              <a:lnSpc>
                <a:spcPct val="200000"/>
              </a:lnSpc>
              <a:spcBef>
                <a:spcPts val="0"/>
              </a:spcBef>
              <a:spcAft>
                <a:spcPts val="0"/>
              </a:spcAft>
              <a:buClr>
                <a:schemeClr val="accent1"/>
              </a:buClr>
              <a:buSzPts val="2400"/>
              <a:buChar char="●"/>
            </a:pPr>
            <a:r>
              <a:rPr lang="en-US" sz="2400"/>
              <a:t>We only identified 759 fans who attended the venue</a:t>
            </a:r>
            <a:endParaRPr sz="2400"/>
          </a:p>
          <a:p>
            <a:pPr indent="-381000" lvl="0" marL="457200" rtl="0" algn="l">
              <a:lnSpc>
                <a:spcPct val="200000"/>
              </a:lnSpc>
              <a:spcBef>
                <a:spcPts val="0"/>
              </a:spcBef>
              <a:spcAft>
                <a:spcPts val="0"/>
              </a:spcAft>
              <a:buClr>
                <a:schemeClr val="accent1"/>
              </a:buClr>
              <a:buSzPts val="2400"/>
              <a:buChar char="●"/>
            </a:pPr>
            <a:r>
              <a:rPr lang="en-US" sz="2400"/>
              <a:t>Venue is 20 minutes away from University of California, Irvine</a:t>
            </a:r>
            <a:endParaRPr sz="2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8" name="Shape 458"/>
        <p:cNvGrpSpPr/>
        <p:nvPr/>
      </p:nvGrpSpPr>
      <p:grpSpPr>
        <a:xfrm>
          <a:off x="0" y="0"/>
          <a:ext cx="0" cy="0"/>
          <a:chOff x="0" y="0"/>
          <a:chExt cx="0" cy="0"/>
        </a:xfrm>
      </p:grpSpPr>
      <p:sp>
        <p:nvSpPr>
          <p:cNvPr id="459" name="Google Shape;459;p31"/>
          <p:cNvSpPr txBox="1"/>
          <p:nvPr>
            <p:ph type="title"/>
          </p:nvPr>
        </p:nvSpPr>
        <p:spPr>
          <a:xfrm>
            <a:off x="14884400" y="3426425"/>
            <a:ext cx="8872200" cy="1726500"/>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6000"/>
              <a:buFont typeface="Arial"/>
              <a:buNone/>
            </a:pPr>
            <a:r>
              <a:rPr lang="en-US"/>
              <a:t>Our Solution</a:t>
            </a:r>
            <a:endParaRPr/>
          </a:p>
          <a:p>
            <a:pPr indent="0" lvl="0" marL="0" rtl="0" algn="l">
              <a:lnSpc>
                <a:spcPct val="90000"/>
              </a:lnSpc>
              <a:spcBef>
                <a:spcPts val="0"/>
              </a:spcBef>
              <a:spcAft>
                <a:spcPts val="0"/>
              </a:spcAft>
              <a:buClr>
                <a:schemeClr val="dk1"/>
              </a:buClr>
              <a:buSzPts val="6000"/>
              <a:buFont typeface="Arial"/>
              <a:buNone/>
            </a:pPr>
            <a:r>
              <a:t/>
            </a:r>
            <a:endParaRPr/>
          </a:p>
        </p:txBody>
      </p:sp>
      <p:sp>
        <p:nvSpPr>
          <p:cNvPr id="460" name="Google Shape;460;p31"/>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61" name="Google Shape;461;p31"/>
          <p:cNvSpPr txBox="1"/>
          <p:nvPr>
            <p:ph idx="5" type="body"/>
          </p:nvPr>
        </p:nvSpPr>
        <p:spPr>
          <a:xfrm>
            <a:off x="15189200" y="7699852"/>
            <a:ext cx="24384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Independent</a:t>
            </a:r>
            <a:endParaRPr/>
          </a:p>
        </p:txBody>
      </p:sp>
      <p:sp>
        <p:nvSpPr>
          <p:cNvPr id="462" name="Google Shape;462;p31"/>
          <p:cNvSpPr txBox="1"/>
          <p:nvPr>
            <p:ph idx="6" type="body"/>
          </p:nvPr>
        </p:nvSpPr>
        <p:spPr>
          <a:xfrm>
            <a:off x="15189200" y="8197716"/>
            <a:ext cx="2438400" cy="1264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Separate exclusive entity from the main Ticketmaster app</a:t>
            </a:r>
            <a:endParaRPr/>
          </a:p>
          <a:p>
            <a:pPr indent="0" lvl="0" marL="0" rtl="0" algn="ctr">
              <a:lnSpc>
                <a:spcPct val="90000"/>
              </a:lnSpc>
              <a:spcBef>
                <a:spcPts val="2000"/>
              </a:spcBef>
              <a:spcAft>
                <a:spcPts val="0"/>
              </a:spcAft>
              <a:buClr>
                <a:srgbClr val="7F7F7F"/>
              </a:buClr>
              <a:buSzPts val="2000"/>
              <a:buNone/>
            </a:pPr>
            <a:r>
              <a:t/>
            </a:r>
            <a:endParaRPr/>
          </a:p>
        </p:txBody>
      </p:sp>
      <p:sp>
        <p:nvSpPr>
          <p:cNvPr id="463" name="Google Shape;463;p31"/>
          <p:cNvSpPr txBox="1"/>
          <p:nvPr>
            <p:ph idx="8" type="body"/>
          </p:nvPr>
        </p:nvSpPr>
        <p:spPr>
          <a:xfrm>
            <a:off x="17985155" y="7699852"/>
            <a:ext cx="24384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Young</a:t>
            </a:r>
            <a:endParaRPr/>
          </a:p>
        </p:txBody>
      </p:sp>
      <p:sp>
        <p:nvSpPr>
          <p:cNvPr id="464" name="Google Shape;464;p31"/>
          <p:cNvSpPr txBox="1"/>
          <p:nvPr>
            <p:ph idx="9" type="body"/>
          </p:nvPr>
        </p:nvSpPr>
        <p:spPr>
          <a:xfrm>
            <a:off x="17985155" y="8197716"/>
            <a:ext cx="2438400" cy="1264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Has an edgier vibe that is appealing to millenials</a:t>
            </a:r>
            <a:endParaRPr/>
          </a:p>
          <a:p>
            <a:pPr indent="0" lvl="0" marL="0" rtl="0" algn="ctr">
              <a:lnSpc>
                <a:spcPct val="90000"/>
              </a:lnSpc>
              <a:spcBef>
                <a:spcPts val="2000"/>
              </a:spcBef>
              <a:spcAft>
                <a:spcPts val="0"/>
              </a:spcAft>
              <a:buClr>
                <a:srgbClr val="7F7F7F"/>
              </a:buClr>
              <a:buSzPts val="2000"/>
              <a:buNone/>
            </a:pPr>
            <a:r>
              <a:t/>
            </a:r>
            <a:endParaRPr/>
          </a:p>
        </p:txBody>
      </p:sp>
      <p:sp>
        <p:nvSpPr>
          <p:cNvPr id="465" name="Google Shape;465;p31"/>
          <p:cNvSpPr txBox="1"/>
          <p:nvPr>
            <p:ph idx="14" type="body"/>
          </p:nvPr>
        </p:nvSpPr>
        <p:spPr>
          <a:xfrm>
            <a:off x="20816277" y="7699852"/>
            <a:ext cx="2438400" cy="4986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dk1"/>
              </a:buClr>
              <a:buSzPts val="2400"/>
              <a:buNone/>
            </a:pPr>
            <a:r>
              <a:rPr lang="en-US"/>
              <a:t>Affordable</a:t>
            </a:r>
            <a:endParaRPr/>
          </a:p>
        </p:txBody>
      </p:sp>
      <p:sp>
        <p:nvSpPr>
          <p:cNvPr id="466" name="Google Shape;466;p31"/>
          <p:cNvSpPr txBox="1"/>
          <p:nvPr>
            <p:ph idx="15" type="body"/>
          </p:nvPr>
        </p:nvSpPr>
        <p:spPr>
          <a:xfrm>
            <a:off x="20816277" y="7969116"/>
            <a:ext cx="2438400" cy="12642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2000"/>
              </a:spcBef>
              <a:spcAft>
                <a:spcPts val="0"/>
              </a:spcAft>
              <a:buClr>
                <a:srgbClr val="7F7F7F"/>
              </a:buClr>
              <a:buSzPts val="2000"/>
              <a:buNone/>
            </a:pPr>
            <a:r>
              <a:rPr lang="en-US"/>
              <a:t>For the average broke college student</a:t>
            </a:r>
            <a:endParaRPr/>
          </a:p>
        </p:txBody>
      </p:sp>
      <p:sp>
        <p:nvSpPr>
          <p:cNvPr id="467" name="Google Shape;467;p31"/>
          <p:cNvSpPr/>
          <p:nvPr/>
        </p:nvSpPr>
        <p:spPr>
          <a:xfrm>
            <a:off x="16101978" y="6553529"/>
            <a:ext cx="657018" cy="657018"/>
          </a:xfrm>
          <a:custGeom>
            <a:rect b="b" l="l" r="r" t="t"/>
            <a:pathLst>
              <a:path extrusionOk="0" h="21600" w="2160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468" name="Google Shape;468;p31"/>
          <p:cNvSpPr/>
          <p:nvPr/>
        </p:nvSpPr>
        <p:spPr>
          <a:xfrm>
            <a:off x="18894653" y="6595028"/>
            <a:ext cx="655992" cy="655992"/>
          </a:xfrm>
          <a:custGeom>
            <a:rect b="b" l="l" r="r" t="t"/>
            <a:pathLst>
              <a:path extrusionOk="0" h="21600" w="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469" name="Google Shape;469;p31"/>
          <p:cNvSpPr/>
          <p:nvPr/>
        </p:nvSpPr>
        <p:spPr>
          <a:xfrm>
            <a:off x="21746817" y="6558849"/>
            <a:ext cx="696708" cy="696708"/>
          </a:xfrm>
          <a:custGeom>
            <a:rect b="b" l="l" r="r" t="t"/>
            <a:pathLst>
              <a:path extrusionOk="0" h="21600" w="21600">
                <a:moveTo>
                  <a:pt x="18429" y="14128"/>
                </a:moveTo>
                <a:cubicBezTo>
                  <a:pt x="17041" y="13430"/>
                  <a:pt x="15777" y="12523"/>
                  <a:pt x="14684" y="11440"/>
                </a:cubicBezTo>
                <a:cubicBezTo>
                  <a:pt x="15214" y="10618"/>
                  <a:pt x="15664" y="9739"/>
                  <a:pt x="16034" y="8820"/>
                </a:cubicBezTo>
                <a:cubicBezTo>
                  <a:pt x="16089" y="8826"/>
                  <a:pt x="16143" y="8836"/>
                  <a:pt x="16200" y="8836"/>
                </a:cubicBezTo>
                <a:cubicBezTo>
                  <a:pt x="17013" y="8836"/>
                  <a:pt x="17673" y="8177"/>
                  <a:pt x="17673" y="7364"/>
                </a:cubicBezTo>
                <a:cubicBezTo>
                  <a:pt x="17673" y="6787"/>
                  <a:pt x="17339" y="6294"/>
                  <a:pt x="16856" y="6052"/>
                </a:cubicBezTo>
                <a:cubicBezTo>
                  <a:pt x="17033" y="5170"/>
                  <a:pt x="17144" y="4264"/>
                  <a:pt x="17167" y="3336"/>
                </a:cubicBezTo>
                <a:cubicBezTo>
                  <a:pt x="19277" y="5136"/>
                  <a:pt x="20618" y="7809"/>
                  <a:pt x="20618" y="10800"/>
                </a:cubicBezTo>
                <a:cubicBezTo>
                  <a:pt x="20618" y="11764"/>
                  <a:pt x="20469" y="12689"/>
                  <a:pt x="20209" y="13568"/>
                </a:cubicBezTo>
                <a:cubicBezTo>
                  <a:pt x="19628" y="13783"/>
                  <a:pt x="19034" y="13971"/>
                  <a:pt x="18429" y="14128"/>
                </a:cubicBezTo>
                <a:moveTo>
                  <a:pt x="10800" y="20618"/>
                </a:moveTo>
                <a:cubicBezTo>
                  <a:pt x="8406" y="20618"/>
                  <a:pt x="6213" y="19759"/>
                  <a:pt x="4509" y="18335"/>
                </a:cubicBezTo>
                <a:cubicBezTo>
                  <a:pt x="6552" y="17934"/>
                  <a:pt x="8450" y="17135"/>
                  <a:pt x="10128" y="16031"/>
                </a:cubicBezTo>
                <a:cubicBezTo>
                  <a:pt x="10330" y="16135"/>
                  <a:pt x="10556" y="16200"/>
                  <a:pt x="10800" y="16200"/>
                </a:cubicBezTo>
                <a:cubicBezTo>
                  <a:pt x="11273" y="16200"/>
                  <a:pt x="11689" y="15973"/>
                  <a:pt x="11959" y="15627"/>
                </a:cubicBezTo>
                <a:cubicBezTo>
                  <a:pt x="12547" y="15680"/>
                  <a:pt x="13142" y="15709"/>
                  <a:pt x="13745" y="15709"/>
                </a:cubicBezTo>
                <a:cubicBezTo>
                  <a:pt x="15323" y="15709"/>
                  <a:pt x="16852" y="15508"/>
                  <a:pt x="18322" y="15156"/>
                </a:cubicBezTo>
                <a:cubicBezTo>
                  <a:pt x="18660" y="15317"/>
                  <a:pt x="18998" y="15480"/>
                  <a:pt x="19350" y="15618"/>
                </a:cubicBezTo>
                <a:cubicBezTo>
                  <a:pt x="17665" y="18601"/>
                  <a:pt x="14470" y="20618"/>
                  <a:pt x="10800" y="20618"/>
                </a:cubicBezTo>
                <a:moveTo>
                  <a:pt x="3539" y="17392"/>
                </a:moveTo>
                <a:cubicBezTo>
                  <a:pt x="3476" y="16840"/>
                  <a:pt x="3436" y="16279"/>
                  <a:pt x="3436" y="15709"/>
                </a:cubicBezTo>
                <a:cubicBezTo>
                  <a:pt x="3436" y="14763"/>
                  <a:pt x="3536" y="13842"/>
                  <a:pt x="3707" y="12946"/>
                </a:cubicBezTo>
                <a:cubicBezTo>
                  <a:pt x="5455" y="13988"/>
                  <a:pt x="7377" y="14767"/>
                  <a:pt x="9421" y="15226"/>
                </a:cubicBezTo>
                <a:cubicBezTo>
                  <a:pt x="9431" y="15253"/>
                  <a:pt x="9436" y="15282"/>
                  <a:pt x="9447" y="15308"/>
                </a:cubicBezTo>
                <a:cubicBezTo>
                  <a:pt x="7724" y="16421"/>
                  <a:pt x="5761" y="17193"/>
                  <a:pt x="3643" y="17506"/>
                </a:cubicBezTo>
                <a:cubicBezTo>
                  <a:pt x="3608" y="17469"/>
                  <a:pt x="3573" y="17430"/>
                  <a:pt x="3539" y="17392"/>
                </a:cubicBezTo>
                <a:moveTo>
                  <a:pt x="3075" y="11369"/>
                </a:moveTo>
                <a:cubicBezTo>
                  <a:pt x="2361" y="10869"/>
                  <a:pt x="1683" y="10321"/>
                  <a:pt x="1046" y="9729"/>
                </a:cubicBezTo>
                <a:cubicBezTo>
                  <a:pt x="1528" y="5299"/>
                  <a:pt x="4955" y="1762"/>
                  <a:pt x="9331" y="1104"/>
                </a:cubicBezTo>
                <a:cubicBezTo>
                  <a:pt x="9335" y="1629"/>
                  <a:pt x="9363" y="2148"/>
                  <a:pt x="9417" y="2660"/>
                </a:cubicBezTo>
                <a:cubicBezTo>
                  <a:pt x="8572" y="3227"/>
                  <a:pt x="7787" y="3879"/>
                  <a:pt x="7069" y="4596"/>
                </a:cubicBezTo>
                <a:cubicBezTo>
                  <a:pt x="6863" y="4486"/>
                  <a:pt x="6632" y="4418"/>
                  <a:pt x="6382" y="4418"/>
                </a:cubicBezTo>
                <a:cubicBezTo>
                  <a:pt x="5569" y="4418"/>
                  <a:pt x="4909" y="5078"/>
                  <a:pt x="4909" y="5891"/>
                </a:cubicBezTo>
                <a:cubicBezTo>
                  <a:pt x="4909" y="6236"/>
                  <a:pt x="5033" y="6549"/>
                  <a:pt x="5231" y="6800"/>
                </a:cubicBezTo>
                <a:cubicBezTo>
                  <a:pt x="4279" y="8179"/>
                  <a:pt x="3550" y="9719"/>
                  <a:pt x="3075" y="11369"/>
                </a:cubicBezTo>
                <a:moveTo>
                  <a:pt x="2466" y="15973"/>
                </a:moveTo>
                <a:cubicBezTo>
                  <a:pt x="1563" y="14521"/>
                  <a:pt x="1025" y="12821"/>
                  <a:pt x="989" y="10995"/>
                </a:cubicBezTo>
                <a:cubicBezTo>
                  <a:pt x="1570" y="11492"/>
                  <a:pt x="2180" y="11955"/>
                  <a:pt x="2817" y="12383"/>
                </a:cubicBezTo>
                <a:cubicBezTo>
                  <a:pt x="2585" y="13456"/>
                  <a:pt x="2455" y="14567"/>
                  <a:pt x="2455" y="15709"/>
                </a:cubicBezTo>
                <a:cubicBezTo>
                  <a:pt x="2455" y="15798"/>
                  <a:pt x="2464" y="15885"/>
                  <a:pt x="2466" y="15973"/>
                </a:cubicBezTo>
                <a:moveTo>
                  <a:pt x="13428" y="11540"/>
                </a:moveTo>
                <a:cubicBezTo>
                  <a:pt x="12907" y="12264"/>
                  <a:pt x="12315" y="12931"/>
                  <a:pt x="11674" y="13548"/>
                </a:cubicBezTo>
                <a:cubicBezTo>
                  <a:pt x="11429" y="13366"/>
                  <a:pt x="11129" y="13255"/>
                  <a:pt x="10800" y="13255"/>
                </a:cubicBezTo>
                <a:cubicBezTo>
                  <a:pt x="10166" y="13255"/>
                  <a:pt x="9631" y="13657"/>
                  <a:pt x="9423" y="14218"/>
                </a:cubicBezTo>
                <a:cubicBezTo>
                  <a:pt x="7455" y="13751"/>
                  <a:pt x="5607" y="12973"/>
                  <a:pt x="3936" y="11937"/>
                </a:cubicBezTo>
                <a:cubicBezTo>
                  <a:pt x="4379" y="10266"/>
                  <a:pt x="5100" y="8708"/>
                  <a:pt x="6060" y="7326"/>
                </a:cubicBezTo>
                <a:cubicBezTo>
                  <a:pt x="6164" y="7349"/>
                  <a:pt x="6271" y="7364"/>
                  <a:pt x="6382" y="7364"/>
                </a:cubicBezTo>
                <a:cubicBezTo>
                  <a:pt x="7195" y="7364"/>
                  <a:pt x="7855" y="6704"/>
                  <a:pt x="7855" y="5891"/>
                </a:cubicBezTo>
                <a:cubicBezTo>
                  <a:pt x="7855" y="5688"/>
                  <a:pt x="7813" y="5493"/>
                  <a:pt x="7739" y="5317"/>
                </a:cubicBezTo>
                <a:cubicBezTo>
                  <a:pt x="8307" y="4747"/>
                  <a:pt x="8920" y="4221"/>
                  <a:pt x="9575" y="3749"/>
                </a:cubicBezTo>
                <a:cubicBezTo>
                  <a:pt x="10104" y="6723"/>
                  <a:pt x="11479" y="9397"/>
                  <a:pt x="13428" y="11540"/>
                </a:cubicBezTo>
                <a:moveTo>
                  <a:pt x="10800" y="982"/>
                </a:moveTo>
                <a:cubicBezTo>
                  <a:pt x="11347" y="982"/>
                  <a:pt x="11881" y="1038"/>
                  <a:pt x="12403" y="1125"/>
                </a:cubicBezTo>
                <a:cubicBezTo>
                  <a:pt x="11696" y="1400"/>
                  <a:pt x="11005" y="1707"/>
                  <a:pt x="10354" y="2081"/>
                </a:cubicBezTo>
                <a:cubicBezTo>
                  <a:pt x="10328" y="1726"/>
                  <a:pt x="10311" y="1368"/>
                  <a:pt x="10310" y="1007"/>
                </a:cubicBezTo>
                <a:cubicBezTo>
                  <a:pt x="10474" y="999"/>
                  <a:pt x="10635" y="982"/>
                  <a:pt x="10800" y="982"/>
                </a:cubicBezTo>
                <a:moveTo>
                  <a:pt x="14120" y="12262"/>
                </a:moveTo>
                <a:cubicBezTo>
                  <a:pt x="14982" y="13097"/>
                  <a:pt x="15950" y="13819"/>
                  <a:pt x="16986" y="14440"/>
                </a:cubicBezTo>
                <a:cubicBezTo>
                  <a:pt x="15933" y="14626"/>
                  <a:pt x="14852" y="14727"/>
                  <a:pt x="13745" y="14727"/>
                </a:cubicBezTo>
                <a:cubicBezTo>
                  <a:pt x="13246" y="14727"/>
                  <a:pt x="12754" y="14702"/>
                  <a:pt x="12265" y="14664"/>
                </a:cubicBezTo>
                <a:cubicBezTo>
                  <a:pt x="12259" y="14569"/>
                  <a:pt x="12250" y="14475"/>
                  <a:pt x="12229" y="14385"/>
                </a:cubicBezTo>
                <a:cubicBezTo>
                  <a:pt x="12921" y="13737"/>
                  <a:pt x="13555" y="13027"/>
                  <a:pt x="14120" y="12262"/>
                </a:cubicBezTo>
                <a:moveTo>
                  <a:pt x="16188" y="2597"/>
                </a:moveTo>
                <a:cubicBezTo>
                  <a:pt x="16191" y="2713"/>
                  <a:pt x="16200" y="2828"/>
                  <a:pt x="16200" y="2945"/>
                </a:cubicBezTo>
                <a:cubicBezTo>
                  <a:pt x="16200" y="3967"/>
                  <a:pt x="16092" y="4962"/>
                  <a:pt x="15894" y="5924"/>
                </a:cubicBezTo>
                <a:cubicBezTo>
                  <a:pt x="15227" y="6065"/>
                  <a:pt x="14727" y="6656"/>
                  <a:pt x="14727" y="7364"/>
                </a:cubicBezTo>
                <a:cubicBezTo>
                  <a:pt x="14727" y="7765"/>
                  <a:pt x="14888" y="8127"/>
                  <a:pt x="15149" y="8393"/>
                </a:cubicBezTo>
                <a:cubicBezTo>
                  <a:pt x="14827" y="9199"/>
                  <a:pt x="14443" y="9973"/>
                  <a:pt x="13991" y="10701"/>
                </a:cubicBezTo>
                <a:cubicBezTo>
                  <a:pt x="12159" y="8620"/>
                  <a:pt x="10894" y="6025"/>
                  <a:pt x="10469" y="3152"/>
                </a:cubicBezTo>
                <a:cubicBezTo>
                  <a:pt x="11590" y="2463"/>
                  <a:pt x="12813" y="1934"/>
                  <a:pt x="14106" y="1565"/>
                </a:cubicBezTo>
                <a:cubicBezTo>
                  <a:pt x="14844" y="1829"/>
                  <a:pt x="15544" y="2173"/>
                  <a:pt x="16188" y="2597"/>
                </a:cubicBezTo>
                <a:moveTo>
                  <a:pt x="10800" y="0"/>
                </a:moveTo>
                <a:cubicBezTo>
                  <a:pt x="4835" y="0"/>
                  <a:pt x="0" y="4835"/>
                  <a:pt x="0" y="10800"/>
                </a:cubicBezTo>
                <a:cubicBezTo>
                  <a:pt x="0" y="16765"/>
                  <a:pt x="4835" y="21600"/>
                  <a:pt x="10800" y="21600"/>
                </a:cubicBezTo>
                <a:cubicBezTo>
                  <a:pt x="16765" y="21600"/>
                  <a:pt x="21600" y="16765"/>
                  <a:pt x="21600" y="10800"/>
                </a:cubicBezTo>
                <a:cubicBezTo>
                  <a:pt x="21600" y="4835"/>
                  <a:pt x="16765" y="0"/>
                  <a:pt x="10800" y="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470" name="Google Shape;470;p31"/>
          <p:cNvSpPr/>
          <p:nvPr>
            <p:ph idx="3" type="pic"/>
          </p:nvPr>
        </p:nvSpPr>
        <p:spPr>
          <a:xfrm>
            <a:off x="1103312" y="2407242"/>
            <a:ext cx="12307800" cy="9254400"/>
          </a:xfrm>
          <a:prstGeom prst="rect">
            <a:avLst/>
          </a:prstGeom>
          <a:solidFill>
            <a:srgbClr val="F2F2F2"/>
          </a:solidFill>
          <a:ln>
            <a:noFill/>
          </a:ln>
          <a:effectLst>
            <a:outerShdw blurRad="1270000" rotWithShape="0" algn="t" dir="5400000" dist="495300">
              <a:srgbClr val="000000">
                <a:alpha val="32940"/>
              </a:srgbClr>
            </a:outerShdw>
          </a:effectLst>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471" name="Google Shape;471;p31"/>
          <p:cNvSpPr txBox="1"/>
          <p:nvPr>
            <p:ph idx="11" type="ftr"/>
          </p:nvPr>
        </p:nvSpPr>
        <p:spPr>
          <a:xfrm>
            <a:off x="19193436" y="12716501"/>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latin typeface="Arial"/>
                <a:ea typeface="Arial"/>
                <a:cs typeface="Arial"/>
                <a:sym typeface="Arial"/>
              </a:rPr>
              <a:t>Ticketmaster confidential. Do not distribute.</a:t>
            </a:r>
            <a:endParaRPr/>
          </a:p>
        </p:txBody>
      </p:sp>
      <p:pic>
        <p:nvPicPr>
          <p:cNvPr id="472" name="Google Shape;472;p31"/>
          <p:cNvPicPr preferRelativeResize="0"/>
          <p:nvPr/>
        </p:nvPicPr>
        <p:blipFill>
          <a:blip r:embed="rId3">
            <a:alphaModFix/>
          </a:blip>
          <a:stretch>
            <a:fillRect/>
          </a:stretch>
        </p:blipFill>
        <p:spPr>
          <a:xfrm>
            <a:off x="1040100" y="2407250"/>
            <a:ext cx="12371100" cy="9254400"/>
          </a:xfrm>
          <a:prstGeom prst="rect">
            <a:avLst/>
          </a:prstGeom>
          <a:noFill/>
          <a:ln>
            <a:noFill/>
          </a:ln>
          <a:effectLst>
            <a:outerShdw blurRad="1270000" rotWithShape="0" algn="t" dir="5400000" dist="495300">
              <a:srgbClr val="000000">
                <a:alpha val="32940"/>
              </a:srgb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32"/>
          <p:cNvSpPr txBox="1"/>
          <p:nvPr>
            <p:ph type="title"/>
          </p:nvPr>
        </p:nvSpPr>
        <p:spPr>
          <a:xfrm>
            <a:off x="10594976" y="2265974"/>
            <a:ext cx="11637900" cy="7677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5400"/>
              <a:buFont typeface="Arial"/>
              <a:buNone/>
            </a:pPr>
            <a:r>
              <a:rPr lang="en-US" sz="5400"/>
              <a:t>Product direction</a:t>
            </a:r>
            <a:endParaRPr/>
          </a:p>
        </p:txBody>
      </p:sp>
      <p:sp>
        <p:nvSpPr>
          <p:cNvPr id="478" name="Google Shape;478;p32"/>
          <p:cNvSpPr txBox="1"/>
          <p:nvPr>
            <p:ph idx="1" type="body"/>
          </p:nvPr>
        </p:nvSpPr>
        <p:spPr>
          <a:xfrm>
            <a:off x="10594976" y="1754799"/>
            <a:ext cx="11637900" cy="51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200"/>
              <a:buNone/>
            </a:pPr>
            <a:r>
              <a:rPr lang="en-US" sz="3000"/>
              <a:t>Two possible routes</a:t>
            </a:r>
            <a:endParaRPr sz="3000"/>
          </a:p>
        </p:txBody>
      </p:sp>
      <p:sp>
        <p:nvSpPr>
          <p:cNvPr id="479" name="Google Shape;479;p32"/>
          <p:cNvSpPr/>
          <p:nvPr>
            <p:ph idx="3" type="pic"/>
          </p:nvPr>
        </p:nvSpPr>
        <p:spPr>
          <a:xfrm>
            <a:off x="2390774" y="702775"/>
            <a:ext cx="5487000" cy="11500800"/>
          </a:xfrm>
          <a:prstGeom prst="rect">
            <a:avLst/>
          </a:prstGeom>
          <a:solidFill>
            <a:srgbClr val="F2F2F2"/>
          </a:solidFill>
          <a:ln>
            <a:noFill/>
          </a:ln>
        </p:spPr>
        <p:txBody>
          <a:bodyPr anchorCtr="0" anchor="t" bIns="45700" lIns="91425" spcFirstLastPara="1" rIns="91425" wrap="square" tIns="45700">
            <a:noAutofit/>
          </a:bodyPr>
          <a:lstStyle/>
          <a:p>
            <a:pPr indent="0" lvl="0" marL="0" rtl="0" algn="l">
              <a:spcBef>
                <a:spcPts val="2000"/>
              </a:spcBef>
              <a:spcAft>
                <a:spcPts val="0"/>
              </a:spcAft>
              <a:buNone/>
            </a:pPr>
            <a:r>
              <a:t/>
            </a:r>
            <a:endParaRPr/>
          </a:p>
        </p:txBody>
      </p:sp>
      <p:sp>
        <p:nvSpPr>
          <p:cNvPr id="480" name="Google Shape;480;p32"/>
          <p:cNvSpPr txBox="1"/>
          <p:nvPr>
            <p:ph idx="4" type="body"/>
          </p:nvPr>
        </p:nvSpPr>
        <p:spPr>
          <a:xfrm>
            <a:off x="10590850" y="5554444"/>
            <a:ext cx="3179700" cy="631800"/>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rgbClr val="7F7F7F"/>
              </a:buClr>
              <a:buSzPts val="2400"/>
              <a:buNone/>
            </a:pPr>
            <a:r>
              <a:rPr b="1" lang="en-US">
                <a:solidFill>
                  <a:srgbClr val="000000"/>
                </a:solidFill>
              </a:rPr>
              <a:t>Display Low Priced Tickets</a:t>
            </a:r>
            <a:endParaRPr b="1">
              <a:solidFill>
                <a:srgbClr val="000000"/>
              </a:solidFill>
            </a:endParaRPr>
          </a:p>
        </p:txBody>
      </p:sp>
      <p:sp>
        <p:nvSpPr>
          <p:cNvPr id="481" name="Google Shape;481;p32"/>
          <p:cNvSpPr txBox="1"/>
          <p:nvPr>
            <p:ph idx="5" type="body"/>
          </p:nvPr>
        </p:nvSpPr>
        <p:spPr>
          <a:xfrm>
            <a:off x="10561800" y="6499275"/>
            <a:ext cx="3179700" cy="95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1"/>
              </a:buClr>
              <a:buSzPts val="4000"/>
              <a:buNone/>
            </a:pPr>
            <a:r>
              <a:rPr lang="en-US"/>
              <a:t>Cheap</a:t>
            </a:r>
            <a:endParaRPr/>
          </a:p>
        </p:txBody>
      </p:sp>
      <p:sp>
        <p:nvSpPr>
          <p:cNvPr id="482" name="Google Shape;482;p32"/>
          <p:cNvSpPr txBox="1"/>
          <p:nvPr>
            <p:ph idx="7" type="body"/>
          </p:nvPr>
        </p:nvSpPr>
        <p:spPr>
          <a:xfrm>
            <a:off x="10598025" y="7763288"/>
            <a:ext cx="3179700" cy="1019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Display tickets that are considered distress and are below $30</a:t>
            </a:r>
            <a:endParaRPr/>
          </a:p>
        </p:txBody>
      </p:sp>
      <p:sp>
        <p:nvSpPr>
          <p:cNvPr id="483" name="Google Shape;483;p32"/>
          <p:cNvSpPr txBox="1"/>
          <p:nvPr>
            <p:ph idx="15" type="body"/>
          </p:nvPr>
        </p:nvSpPr>
        <p:spPr>
          <a:xfrm>
            <a:off x="19076550" y="5504644"/>
            <a:ext cx="3179700" cy="631800"/>
          </a:xfrm>
          <a:prstGeom prst="rect">
            <a:avLst/>
          </a:prstGeom>
          <a:noFill/>
          <a:ln>
            <a:noFill/>
          </a:ln>
        </p:spPr>
        <p:txBody>
          <a:bodyPr anchorCtr="0" anchor="ctr" bIns="45700" lIns="91425" spcFirstLastPara="1" rIns="91425" wrap="square" tIns="45700">
            <a:noAutofit/>
          </a:bodyPr>
          <a:lstStyle/>
          <a:p>
            <a:pPr indent="0" lvl="0" marL="0" rtl="0" algn="ctr">
              <a:lnSpc>
                <a:spcPct val="150000"/>
              </a:lnSpc>
              <a:spcBef>
                <a:spcPts val="0"/>
              </a:spcBef>
              <a:spcAft>
                <a:spcPts val="0"/>
              </a:spcAft>
              <a:buClr>
                <a:srgbClr val="7F7F7F"/>
              </a:buClr>
              <a:buSzPts val="2400"/>
              <a:buNone/>
            </a:pPr>
            <a:r>
              <a:rPr b="1" lang="en-US">
                <a:solidFill>
                  <a:srgbClr val="000000"/>
                </a:solidFill>
              </a:rPr>
              <a:t>Subscription Service</a:t>
            </a:r>
            <a:endParaRPr b="1">
              <a:solidFill>
                <a:srgbClr val="000000"/>
              </a:solidFill>
            </a:endParaRPr>
          </a:p>
        </p:txBody>
      </p:sp>
      <p:sp>
        <p:nvSpPr>
          <p:cNvPr id="484" name="Google Shape;484;p32"/>
          <p:cNvSpPr txBox="1"/>
          <p:nvPr>
            <p:ph idx="16" type="body"/>
          </p:nvPr>
        </p:nvSpPr>
        <p:spPr>
          <a:xfrm>
            <a:off x="19076550" y="6473250"/>
            <a:ext cx="3179700" cy="951000"/>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1"/>
              </a:buClr>
              <a:buSzPts val="4000"/>
              <a:buNone/>
            </a:pPr>
            <a:r>
              <a:rPr lang="en-US"/>
              <a:t>Free</a:t>
            </a:r>
            <a:endParaRPr/>
          </a:p>
        </p:txBody>
      </p:sp>
      <p:sp>
        <p:nvSpPr>
          <p:cNvPr id="485" name="Google Shape;485;p32"/>
          <p:cNvSpPr txBox="1"/>
          <p:nvPr>
            <p:ph idx="18" type="body"/>
          </p:nvPr>
        </p:nvSpPr>
        <p:spPr>
          <a:xfrm>
            <a:off x="19076550" y="7763288"/>
            <a:ext cx="3179700" cy="1019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rgbClr val="7F7F7F"/>
              </a:buClr>
              <a:buSzPts val="2000"/>
              <a:buNone/>
            </a:pPr>
            <a:r>
              <a:rPr lang="en-US"/>
              <a:t>Give access to flash sale  of free tickets for a monthly subscription fee.</a:t>
            </a:r>
            <a:endParaRPr/>
          </a:p>
        </p:txBody>
      </p:sp>
      <p:sp>
        <p:nvSpPr>
          <p:cNvPr id="486" name="Google Shape;486;p32"/>
          <p:cNvSpPr txBox="1"/>
          <p:nvPr>
            <p:ph idx="20" type="body"/>
          </p:nvPr>
        </p:nvSpPr>
        <p:spPr>
          <a:xfrm>
            <a:off x="18071388" y="10543175"/>
            <a:ext cx="4219500" cy="95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2000"/>
              <a:buNone/>
            </a:pPr>
            <a:r>
              <a:rPr lang="en-US"/>
              <a:t>Could be a combination of both formats of selling tickets</a:t>
            </a:r>
            <a:endParaRPr/>
          </a:p>
          <a:p>
            <a:pPr indent="0" lvl="0" marL="0" rtl="0" algn="l">
              <a:lnSpc>
                <a:spcPct val="90000"/>
              </a:lnSpc>
              <a:spcBef>
                <a:spcPts val="0"/>
              </a:spcBef>
              <a:spcAft>
                <a:spcPts val="0"/>
              </a:spcAft>
              <a:buClr>
                <a:srgbClr val="7F7F7F"/>
              </a:buClr>
              <a:buSzPts val="2000"/>
              <a:buNone/>
            </a:pPr>
            <a:r>
              <a:t/>
            </a:r>
            <a:endParaRPr/>
          </a:p>
        </p:txBody>
      </p:sp>
      <p:sp>
        <p:nvSpPr>
          <p:cNvPr id="487" name="Google Shape;487;p32"/>
          <p:cNvSpPr txBox="1"/>
          <p:nvPr>
            <p:ph idx="22" type="body"/>
          </p:nvPr>
        </p:nvSpPr>
        <p:spPr>
          <a:xfrm>
            <a:off x="12046055" y="10515600"/>
            <a:ext cx="4219500" cy="9510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7F7F7F"/>
              </a:buClr>
              <a:buSzPts val="2000"/>
              <a:buNone/>
            </a:pPr>
            <a:r>
              <a:rPr lang="en-US"/>
              <a:t>Factors to be considered for </a:t>
            </a:r>
            <a:br>
              <a:rPr lang="en-US"/>
            </a:br>
            <a:r>
              <a:rPr lang="en-US"/>
              <a:t>both different options</a:t>
            </a:r>
            <a:endParaRPr/>
          </a:p>
        </p:txBody>
      </p:sp>
      <p:sp>
        <p:nvSpPr>
          <p:cNvPr id="488" name="Google Shape;488;p32"/>
          <p:cNvSpPr txBox="1"/>
          <p:nvPr>
            <p:ph idx="11" type="ftr"/>
          </p:nvPr>
        </p:nvSpPr>
        <p:spPr>
          <a:xfrm>
            <a:off x="19193436" y="12716501"/>
            <a:ext cx="3890700" cy="4149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r>
              <a:rPr lang="en-US">
                <a:latin typeface="Arial"/>
                <a:ea typeface="Arial"/>
                <a:cs typeface="Arial"/>
                <a:sym typeface="Arial"/>
              </a:rPr>
              <a:t>Ticketmaster</a:t>
            </a:r>
            <a:r>
              <a:rPr lang="en-US"/>
              <a:t> confidential. Do not distribute.</a:t>
            </a:r>
            <a:endParaRPr/>
          </a:p>
        </p:txBody>
      </p:sp>
      <p:sp>
        <p:nvSpPr>
          <p:cNvPr id="489" name="Google Shape;489;p32"/>
          <p:cNvSpPr txBox="1"/>
          <p:nvPr>
            <p:ph idx="12" type="sldNum"/>
          </p:nvPr>
        </p:nvSpPr>
        <p:spPr>
          <a:xfrm>
            <a:off x="22951608" y="12343746"/>
            <a:ext cx="1109700" cy="1113900"/>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en-US"/>
              <a:t>‹#›</a:t>
            </a:fld>
            <a:endParaRPr/>
          </a:p>
        </p:txBody>
      </p:sp>
      <p:sp>
        <p:nvSpPr>
          <p:cNvPr id="490" name="Google Shape;490;p32"/>
          <p:cNvSpPr/>
          <p:nvPr/>
        </p:nvSpPr>
        <p:spPr>
          <a:xfrm>
            <a:off x="10814120" y="10515601"/>
            <a:ext cx="657018" cy="657018"/>
          </a:xfrm>
          <a:custGeom>
            <a:rect b="b" l="l" r="r" t="t"/>
            <a:pathLst>
              <a:path extrusionOk="0" h="21600" w="21600">
                <a:moveTo>
                  <a:pt x="18164" y="4419"/>
                </a:moveTo>
                <a:lnTo>
                  <a:pt x="9327" y="4419"/>
                </a:lnTo>
                <a:cubicBezTo>
                  <a:pt x="9056" y="4419"/>
                  <a:pt x="8836" y="4638"/>
                  <a:pt x="8836" y="4909"/>
                </a:cubicBezTo>
                <a:cubicBezTo>
                  <a:pt x="8836" y="5181"/>
                  <a:pt x="9056" y="5400"/>
                  <a:pt x="9327" y="5400"/>
                </a:cubicBezTo>
                <a:lnTo>
                  <a:pt x="18164" y="5400"/>
                </a:lnTo>
                <a:cubicBezTo>
                  <a:pt x="18435" y="5400"/>
                  <a:pt x="18655" y="5181"/>
                  <a:pt x="18655" y="4909"/>
                </a:cubicBezTo>
                <a:cubicBezTo>
                  <a:pt x="18655" y="4638"/>
                  <a:pt x="18435" y="4419"/>
                  <a:pt x="18164" y="4419"/>
                </a:cubicBezTo>
                <a:moveTo>
                  <a:pt x="20618" y="19636"/>
                </a:moveTo>
                <a:cubicBezTo>
                  <a:pt x="20618" y="20179"/>
                  <a:pt x="20178" y="20618"/>
                  <a:pt x="19636" y="20618"/>
                </a:cubicBezTo>
                <a:lnTo>
                  <a:pt x="1964" y="20618"/>
                </a:lnTo>
                <a:cubicBezTo>
                  <a:pt x="1421" y="20618"/>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18164" y="10310"/>
                </a:moveTo>
                <a:lnTo>
                  <a:pt x="9327" y="10310"/>
                </a:lnTo>
                <a:cubicBezTo>
                  <a:pt x="9056" y="10310"/>
                  <a:pt x="8836" y="10529"/>
                  <a:pt x="8836" y="10800"/>
                </a:cubicBezTo>
                <a:cubicBezTo>
                  <a:pt x="8836" y="11072"/>
                  <a:pt x="9056" y="11291"/>
                  <a:pt x="9327" y="11291"/>
                </a:cubicBezTo>
                <a:lnTo>
                  <a:pt x="18164" y="11291"/>
                </a:lnTo>
                <a:cubicBezTo>
                  <a:pt x="18435" y="11291"/>
                  <a:pt x="18655" y="11072"/>
                  <a:pt x="18655" y="10800"/>
                </a:cubicBezTo>
                <a:cubicBezTo>
                  <a:pt x="18655" y="10529"/>
                  <a:pt x="18435" y="10310"/>
                  <a:pt x="18164" y="10310"/>
                </a:cubicBezTo>
                <a:moveTo>
                  <a:pt x="5445" y="16155"/>
                </a:moveTo>
                <a:lnTo>
                  <a:pt x="4909" y="14728"/>
                </a:lnTo>
                <a:lnTo>
                  <a:pt x="4374" y="16155"/>
                </a:lnTo>
                <a:lnTo>
                  <a:pt x="2945" y="16155"/>
                </a:lnTo>
                <a:lnTo>
                  <a:pt x="4106" y="17048"/>
                </a:lnTo>
                <a:lnTo>
                  <a:pt x="3571" y="18655"/>
                </a:lnTo>
                <a:lnTo>
                  <a:pt x="4909" y="17673"/>
                </a:lnTo>
                <a:lnTo>
                  <a:pt x="6248" y="18655"/>
                </a:lnTo>
                <a:lnTo>
                  <a:pt x="5713" y="17048"/>
                </a:lnTo>
                <a:lnTo>
                  <a:pt x="6873" y="16155"/>
                </a:lnTo>
                <a:cubicBezTo>
                  <a:pt x="6873" y="16155"/>
                  <a:pt x="5445" y="16155"/>
                  <a:pt x="5445" y="16155"/>
                </a:cubicBezTo>
                <a:close/>
                <a:moveTo>
                  <a:pt x="4909" y="8836"/>
                </a:moveTo>
                <a:lnTo>
                  <a:pt x="4374" y="10265"/>
                </a:lnTo>
                <a:lnTo>
                  <a:pt x="2945" y="10265"/>
                </a:lnTo>
                <a:lnTo>
                  <a:pt x="4106" y="11157"/>
                </a:lnTo>
                <a:lnTo>
                  <a:pt x="3571" y="12764"/>
                </a:lnTo>
                <a:lnTo>
                  <a:pt x="4909" y="11782"/>
                </a:lnTo>
                <a:lnTo>
                  <a:pt x="6248" y="12764"/>
                </a:lnTo>
                <a:lnTo>
                  <a:pt x="5713" y="11157"/>
                </a:lnTo>
                <a:lnTo>
                  <a:pt x="6873" y="10265"/>
                </a:lnTo>
                <a:lnTo>
                  <a:pt x="5445" y="10265"/>
                </a:lnTo>
                <a:cubicBezTo>
                  <a:pt x="5445" y="10265"/>
                  <a:pt x="4909" y="8836"/>
                  <a:pt x="4909" y="8836"/>
                </a:cubicBezTo>
                <a:close/>
                <a:moveTo>
                  <a:pt x="4909" y="2945"/>
                </a:moveTo>
                <a:lnTo>
                  <a:pt x="4374" y="4374"/>
                </a:lnTo>
                <a:lnTo>
                  <a:pt x="2945" y="4374"/>
                </a:lnTo>
                <a:lnTo>
                  <a:pt x="4106" y="5266"/>
                </a:lnTo>
                <a:lnTo>
                  <a:pt x="3571" y="6873"/>
                </a:lnTo>
                <a:lnTo>
                  <a:pt x="4909" y="5891"/>
                </a:lnTo>
                <a:lnTo>
                  <a:pt x="6248" y="6873"/>
                </a:lnTo>
                <a:lnTo>
                  <a:pt x="5713" y="5266"/>
                </a:lnTo>
                <a:lnTo>
                  <a:pt x="6873" y="4374"/>
                </a:lnTo>
                <a:lnTo>
                  <a:pt x="5445" y="4374"/>
                </a:lnTo>
                <a:cubicBezTo>
                  <a:pt x="5445" y="4374"/>
                  <a:pt x="4909" y="2945"/>
                  <a:pt x="4909" y="2945"/>
                </a:cubicBezTo>
                <a:close/>
                <a:moveTo>
                  <a:pt x="18164" y="16200"/>
                </a:moveTo>
                <a:lnTo>
                  <a:pt x="9327" y="16200"/>
                </a:lnTo>
                <a:cubicBezTo>
                  <a:pt x="9056" y="16200"/>
                  <a:pt x="8836" y="16420"/>
                  <a:pt x="8836" y="16691"/>
                </a:cubicBezTo>
                <a:cubicBezTo>
                  <a:pt x="8836" y="16962"/>
                  <a:pt x="9056" y="17182"/>
                  <a:pt x="9327" y="17182"/>
                </a:cubicBezTo>
                <a:lnTo>
                  <a:pt x="18164" y="17182"/>
                </a:lnTo>
                <a:cubicBezTo>
                  <a:pt x="18435" y="17182"/>
                  <a:pt x="18655" y="16962"/>
                  <a:pt x="18655" y="16691"/>
                </a:cubicBezTo>
                <a:cubicBezTo>
                  <a:pt x="18655" y="16420"/>
                  <a:pt x="18435" y="16200"/>
                  <a:pt x="18164" y="16200"/>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sp>
        <p:nvSpPr>
          <p:cNvPr id="491" name="Google Shape;491;p32"/>
          <p:cNvSpPr/>
          <p:nvPr/>
        </p:nvSpPr>
        <p:spPr>
          <a:xfrm>
            <a:off x="16840478" y="10515601"/>
            <a:ext cx="655992" cy="655992"/>
          </a:xfrm>
          <a:custGeom>
            <a:rect b="b" l="l" r="r" t="t"/>
            <a:pathLst>
              <a:path extrusionOk="0" h="21600" w="21600">
                <a:moveTo>
                  <a:pt x="11291" y="17673"/>
                </a:moveTo>
                <a:cubicBezTo>
                  <a:pt x="11427" y="17673"/>
                  <a:pt x="11549" y="17618"/>
                  <a:pt x="11638" y="17529"/>
                </a:cubicBezTo>
                <a:lnTo>
                  <a:pt x="14583" y="14583"/>
                </a:lnTo>
                <a:cubicBezTo>
                  <a:pt x="14673" y="14495"/>
                  <a:pt x="14727" y="14372"/>
                  <a:pt x="14727" y="14236"/>
                </a:cubicBezTo>
                <a:cubicBezTo>
                  <a:pt x="14727" y="13966"/>
                  <a:pt x="14508" y="13745"/>
                  <a:pt x="14236" y="13745"/>
                </a:cubicBezTo>
                <a:cubicBezTo>
                  <a:pt x="14101" y="13745"/>
                  <a:pt x="13978" y="13801"/>
                  <a:pt x="13889" y="13890"/>
                </a:cubicBezTo>
                <a:lnTo>
                  <a:pt x="10944" y="16835"/>
                </a:lnTo>
                <a:cubicBezTo>
                  <a:pt x="10855" y="16924"/>
                  <a:pt x="10800" y="17047"/>
                  <a:pt x="10800" y="17183"/>
                </a:cubicBezTo>
                <a:cubicBezTo>
                  <a:pt x="10800" y="17453"/>
                  <a:pt x="11020" y="17673"/>
                  <a:pt x="11291" y="17673"/>
                </a:cubicBezTo>
                <a:moveTo>
                  <a:pt x="8980" y="14871"/>
                </a:moveTo>
                <a:cubicBezTo>
                  <a:pt x="8891" y="14961"/>
                  <a:pt x="8836" y="15083"/>
                  <a:pt x="8836" y="15218"/>
                </a:cubicBezTo>
                <a:cubicBezTo>
                  <a:pt x="8836" y="15490"/>
                  <a:pt x="9056" y="15709"/>
                  <a:pt x="9327" y="15709"/>
                </a:cubicBezTo>
                <a:cubicBezTo>
                  <a:pt x="9463" y="15709"/>
                  <a:pt x="9586" y="15655"/>
                  <a:pt x="9674" y="15565"/>
                </a:cubicBezTo>
                <a:lnTo>
                  <a:pt x="10656" y="14583"/>
                </a:lnTo>
                <a:cubicBezTo>
                  <a:pt x="10745" y="14495"/>
                  <a:pt x="10800" y="14372"/>
                  <a:pt x="10800" y="14236"/>
                </a:cubicBezTo>
                <a:cubicBezTo>
                  <a:pt x="10800" y="13966"/>
                  <a:pt x="10580" y="13745"/>
                  <a:pt x="10309" y="13745"/>
                </a:cubicBezTo>
                <a:cubicBezTo>
                  <a:pt x="10174" y="13745"/>
                  <a:pt x="10051" y="13801"/>
                  <a:pt x="9962" y="13890"/>
                </a:cubicBezTo>
                <a:cubicBezTo>
                  <a:pt x="9962" y="13890"/>
                  <a:pt x="8980" y="14871"/>
                  <a:pt x="8980" y="14871"/>
                </a:cubicBezTo>
                <a:close/>
                <a:moveTo>
                  <a:pt x="11291" y="20415"/>
                </a:moveTo>
                <a:lnTo>
                  <a:pt x="982" y="10106"/>
                </a:lnTo>
                <a:lnTo>
                  <a:pt x="982" y="1473"/>
                </a:lnTo>
                <a:cubicBezTo>
                  <a:pt x="982" y="1202"/>
                  <a:pt x="1201" y="982"/>
                  <a:pt x="1473" y="982"/>
                </a:cubicBezTo>
                <a:lnTo>
                  <a:pt x="10106" y="982"/>
                </a:lnTo>
                <a:lnTo>
                  <a:pt x="20415" y="11291"/>
                </a:lnTo>
                <a:cubicBezTo>
                  <a:pt x="20415" y="11291"/>
                  <a:pt x="11291" y="20415"/>
                  <a:pt x="11291" y="20415"/>
                </a:cubicBezTo>
                <a:close/>
                <a:moveTo>
                  <a:pt x="21456" y="10944"/>
                </a:moveTo>
                <a:lnTo>
                  <a:pt x="10656" y="144"/>
                </a:lnTo>
                <a:cubicBezTo>
                  <a:pt x="10567" y="55"/>
                  <a:pt x="10445" y="0"/>
                  <a:pt x="10309" y="0"/>
                </a:cubicBezTo>
                <a:lnTo>
                  <a:pt x="1473" y="0"/>
                </a:lnTo>
                <a:cubicBezTo>
                  <a:pt x="660" y="0"/>
                  <a:pt x="0" y="660"/>
                  <a:pt x="0" y="1473"/>
                </a:cubicBezTo>
                <a:lnTo>
                  <a:pt x="0" y="10310"/>
                </a:lnTo>
                <a:cubicBezTo>
                  <a:pt x="0" y="10445"/>
                  <a:pt x="55" y="10567"/>
                  <a:pt x="144" y="10656"/>
                </a:cubicBezTo>
                <a:lnTo>
                  <a:pt x="10944" y="21456"/>
                </a:lnTo>
                <a:cubicBezTo>
                  <a:pt x="11033" y="21546"/>
                  <a:pt x="11155" y="21600"/>
                  <a:pt x="11291" y="21600"/>
                </a:cubicBezTo>
                <a:cubicBezTo>
                  <a:pt x="11427" y="21600"/>
                  <a:pt x="11549" y="21546"/>
                  <a:pt x="11638" y="21456"/>
                </a:cubicBezTo>
                <a:lnTo>
                  <a:pt x="21456" y="11638"/>
                </a:lnTo>
                <a:cubicBezTo>
                  <a:pt x="21545" y="11549"/>
                  <a:pt x="21600" y="11427"/>
                  <a:pt x="21600" y="11291"/>
                </a:cubicBezTo>
                <a:cubicBezTo>
                  <a:pt x="21600" y="11156"/>
                  <a:pt x="21545" y="11033"/>
                  <a:pt x="21456" y="10944"/>
                </a:cubicBezTo>
                <a:moveTo>
                  <a:pt x="11782" y="13255"/>
                </a:moveTo>
                <a:cubicBezTo>
                  <a:pt x="11917" y="13255"/>
                  <a:pt x="12040" y="13200"/>
                  <a:pt x="12129" y="13111"/>
                </a:cubicBezTo>
                <a:lnTo>
                  <a:pt x="14093" y="11147"/>
                </a:lnTo>
                <a:cubicBezTo>
                  <a:pt x="14182" y="11058"/>
                  <a:pt x="14236" y="10936"/>
                  <a:pt x="14236" y="10800"/>
                </a:cubicBezTo>
                <a:cubicBezTo>
                  <a:pt x="14236" y="10529"/>
                  <a:pt x="14017" y="10310"/>
                  <a:pt x="13745" y="10310"/>
                </a:cubicBezTo>
                <a:cubicBezTo>
                  <a:pt x="13610" y="10310"/>
                  <a:pt x="13487" y="10364"/>
                  <a:pt x="13398" y="10453"/>
                </a:cubicBezTo>
                <a:lnTo>
                  <a:pt x="11435" y="12417"/>
                </a:lnTo>
                <a:cubicBezTo>
                  <a:pt x="11346" y="12506"/>
                  <a:pt x="11291" y="12629"/>
                  <a:pt x="11291" y="12764"/>
                </a:cubicBezTo>
                <a:cubicBezTo>
                  <a:pt x="11291" y="13035"/>
                  <a:pt x="11510" y="13255"/>
                  <a:pt x="11782" y="13255"/>
                </a:cubicBezTo>
                <a:moveTo>
                  <a:pt x="4418" y="4909"/>
                </a:moveTo>
                <a:cubicBezTo>
                  <a:pt x="4147" y="4909"/>
                  <a:pt x="3927" y="4690"/>
                  <a:pt x="3927" y="4418"/>
                </a:cubicBezTo>
                <a:cubicBezTo>
                  <a:pt x="3927" y="4147"/>
                  <a:pt x="4147" y="3927"/>
                  <a:pt x="4418" y="3927"/>
                </a:cubicBezTo>
                <a:cubicBezTo>
                  <a:pt x="4690" y="3927"/>
                  <a:pt x="4909" y="4147"/>
                  <a:pt x="4909" y="4418"/>
                </a:cubicBezTo>
                <a:cubicBezTo>
                  <a:pt x="4909" y="4690"/>
                  <a:pt x="4690" y="4909"/>
                  <a:pt x="4418" y="4909"/>
                </a:cubicBezTo>
                <a:moveTo>
                  <a:pt x="4418" y="2945"/>
                </a:moveTo>
                <a:cubicBezTo>
                  <a:pt x="3605" y="2945"/>
                  <a:pt x="2945" y="3605"/>
                  <a:pt x="2945" y="4418"/>
                </a:cubicBezTo>
                <a:cubicBezTo>
                  <a:pt x="2945" y="5232"/>
                  <a:pt x="3605" y="5891"/>
                  <a:pt x="4418" y="5891"/>
                </a:cubicBezTo>
                <a:cubicBezTo>
                  <a:pt x="5231" y="5891"/>
                  <a:pt x="5891" y="5232"/>
                  <a:pt x="5891" y="4418"/>
                </a:cubicBezTo>
                <a:cubicBezTo>
                  <a:pt x="5891" y="3605"/>
                  <a:pt x="5231" y="2945"/>
                  <a:pt x="4418" y="2945"/>
                </a:cubicBezTo>
              </a:path>
            </a:pathLst>
          </a:custGeom>
          <a:solidFill>
            <a:srgbClr val="026CDF"/>
          </a:solidFill>
          <a:ln>
            <a:noFill/>
          </a:ln>
        </p:spPr>
        <p:txBody>
          <a:bodyPr anchorCtr="0" anchor="ctr" bIns="76175" lIns="76175" spcFirstLastPara="1" rIns="76175" wrap="square" tIns="76175">
            <a:noAutofit/>
          </a:bodyPr>
          <a:lstStyle/>
          <a:p>
            <a:pPr indent="0" lvl="0" marL="0" marR="0" rtl="0" algn="l">
              <a:spcBef>
                <a:spcPts val="0"/>
              </a:spcBef>
              <a:spcAft>
                <a:spcPts val="0"/>
              </a:spcAft>
              <a:buNone/>
            </a:pPr>
            <a:r>
              <a:t/>
            </a:r>
            <a:endParaRPr b="0" i="0" sz="6000" u="none" cap="none" strike="noStrike">
              <a:solidFill>
                <a:schemeClr val="dk1"/>
              </a:solidFill>
              <a:latin typeface="Barlow"/>
              <a:ea typeface="Barlow"/>
              <a:cs typeface="Barlow"/>
              <a:sym typeface="Barlow"/>
            </a:endParaRPr>
          </a:p>
        </p:txBody>
      </p:sp>
      <p:pic>
        <p:nvPicPr>
          <p:cNvPr id="492" name="Google Shape;492;p32"/>
          <p:cNvPicPr preferRelativeResize="0"/>
          <p:nvPr/>
        </p:nvPicPr>
        <p:blipFill>
          <a:blip r:embed="rId3">
            <a:alphaModFix/>
          </a:blip>
          <a:stretch>
            <a:fillRect/>
          </a:stretch>
        </p:blipFill>
        <p:spPr>
          <a:xfrm>
            <a:off x="2362825" y="702774"/>
            <a:ext cx="5487000" cy="11881095"/>
          </a:xfrm>
          <a:prstGeom prst="rect">
            <a:avLst/>
          </a:prstGeom>
          <a:noFill/>
          <a:ln>
            <a:noFill/>
          </a:ln>
        </p:spPr>
      </p:pic>
      <p:pic>
        <p:nvPicPr>
          <p:cNvPr id="493" name="Google Shape;493;p32"/>
          <p:cNvPicPr preferRelativeResize="0"/>
          <p:nvPr/>
        </p:nvPicPr>
        <p:blipFill rotWithShape="1">
          <a:blip r:embed="rId4">
            <a:alphaModFix/>
          </a:blip>
          <a:srcRect b="0" l="7209" r="0" t="6402"/>
          <a:stretch/>
        </p:blipFill>
        <p:spPr>
          <a:xfrm>
            <a:off x="1317087" y="0"/>
            <a:ext cx="8170382" cy="13715999"/>
          </a:xfrm>
          <a:prstGeom prst="rect">
            <a:avLst/>
          </a:prstGeom>
          <a:noFill/>
          <a:ln>
            <a:noFill/>
          </a:ln>
        </p:spPr>
      </p:pic>
      <p:sp>
        <p:nvSpPr>
          <p:cNvPr id="494" name="Google Shape;494;p32"/>
          <p:cNvSpPr txBox="1"/>
          <p:nvPr>
            <p:ph idx="1" type="body"/>
          </p:nvPr>
        </p:nvSpPr>
        <p:spPr>
          <a:xfrm>
            <a:off x="10556751" y="4504250"/>
            <a:ext cx="3002700" cy="51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200"/>
              <a:buNone/>
            </a:pPr>
            <a:r>
              <a:rPr lang="en-US" sz="2800"/>
              <a:t>Idea</a:t>
            </a:r>
            <a:r>
              <a:rPr lang="en-US" sz="2800"/>
              <a:t> #1</a:t>
            </a:r>
            <a:endParaRPr sz="2800"/>
          </a:p>
        </p:txBody>
      </p:sp>
      <p:sp>
        <p:nvSpPr>
          <p:cNvPr id="495" name="Google Shape;495;p32"/>
          <p:cNvSpPr txBox="1"/>
          <p:nvPr>
            <p:ph idx="1" type="body"/>
          </p:nvPr>
        </p:nvSpPr>
        <p:spPr>
          <a:xfrm>
            <a:off x="19042423" y="4504247"/>
            <a:ext cx="3002700" cy="511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1"/>
              </a:buClr>
              <a:buSzPts val="2200"/>
              <a:buNone/>
            </a:pPr>
            <a:r>
              <a:rPr lang="en-US" sz="2800"/>
              <a:t>Idea #2</a:t>
            </a:r>
            <a:endParaRPr sz="2800"/>
          </a:p>
        </p:txBody>
      </p:sp>
      <p:sp>
        <p:nvSpPr>
          <p:cNvPr id="496" name="Google Shape;496;p32"/>
          <p:cNvSpPr/>
          <p:nvPr/>
        </p:nvSpPr>
        <p:spPr>
          <a:xfrm>
            <a:off x="14585475" y="4651700"/>
            <a:ext cx="3890700" cy="502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Title and Content">
  <a:themeElements>
    <a:clrScheme name="Custom 17">
      <a:dk1>
        <a:srgbClr val="1F262C"/>
      </a:dk1>
      <a:lt1>
        <a:srgbClr val="FFFFFF"/>
      </a:lt1>
      <a:dk2>
        <a:srgbClr val="1F262C"/>
      </a:dk2>
      <a:lt2>
        <a:srgbClr val="E7E6E6"/>
      </a:lt2>
      <a:accent1>
        <a:srgbClr val="026CDE"/>
      </a:accent1>
      <a:accent2>
        <a:srgbClr val="00FFFF"/>
      </a:accent2>
      <a:accent3>
        <a:srgbClr val="20C3C7"/>
      </a:accent3>
      <a:accent4>
        <a:srgbClr val="C56BFF"/>
      </a:accent4>
      <a:accent5>
        <a:srgbClr val="904EBA"/>
      </a:accent5>
      <a:accent6>
        <a:srgbClr val="1F262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